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4" r:id="rId19"/>
    <p:sldId id="289" r:id="rId20"/>
    <p:sldId id="288" r:id="rId21"/>
    <p:sldId id="273" r:id="rId22"/>
    <p:sldId id="290" r:id="rId23"/>
    <p:sldId id="275" r:id="rId24"/>
    <p:sldId id="291" r:id="rId25"/>
    <p:sldId id="276" r:id="rId26"/>
    <p:sldId id="293" r:id="rId27"/>
    <p:sldId id="292" r:id="rId28"/>
    <p:sldId id="277" r:id="rId29"/>
    <p:sldId id="294" r:id="rId30"/>
    <p:sldId id="282" r:id="rId31"/>
    <p:sldId id="287" r:id="rId32"/>
    <p:sldId id="280" r:id="rId33"/>
    <p:sldId id="279" r:id="rId34"/>
    <p:sldId id="278" r:id="rId35"/>
    <p:sldId id="281" r:id="rId36"/>
  </p:sldIdLst>
  <p:sldSz cx="9144000" cy="6858000" type="screen4x3"/>
  <p:notesSz cx="6788150" cy="99234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4660"/>
  </p:normalViewPr>
  <p:slideViewPr>
    <p:cSldViewPr>
      <p:cViewPr varScale="1">
        <p:scale>
          <a:sx n="64" d="100"/>
          <a:sy n="64"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293096"/>
            <a:ext cx="7772400" cy="1470025"/>
          </a:xfrm>
        </p:spPr>
        <p:txBody>
          <a:bodyPr/>
          <a:lstStyle/>
          <a:p>
            <a:r>
              <a:rPr lang="tr-TR" b="1" dirty="0" smtClean="0">
                <a:latin typeface="Imprint MT Shadow" pitchFamily="82" charset="0"/>
              </a:rPr>
              <a:t>EĞLENEREK OYNUYORUZ PROJES</a:t>
            </a:r>
            <a:r>
              <a:rPr lang="tr-TR" dirty="0" smtClean="0">
                <a:latin typeface="Imprint MT Shadow" pitchFamily="82" charset="0"/>
              </a:rPr>
              <a:t>İ</a:t>
            </a:r>
            <a:endParaRPr lang="tr-TR" dirty="0">
              <a:latin typeface="Imprint MT Shadow" pitchFamily="82" charset="0"/>
            </a:endParaRPr>
          </a:p>
        </p:txBody>
      </p:sp>
      <p:sp>
        <p:nvSpPr>
          <p:cNvPr id="3" name="2 Alt Başlık"/>
          <p:cNvSpPr>
            <a:spLocks noGrp="1"/>
          </p:cNvSpPr>
          <p:nvPr>
            <p:ph type="subTitle" idx="1"/>
          </p:nvPr>
        </p:nvSpPr>
        <p:spPr>
          <a:xfrm>
            <a:off x="1403648" y="5949280"/>
            <a:ext cx="6400800" cy="625624"/>
          </a:xfrm>
        </p:spPr>
        <p:txBody>
          <a:bodyPr/>
          <a:lstStyle/>
          <a:p>
            <a:r>
              <a:rPr lang="tr-TR" dirty="0" smtClean="0"/>
              <a:t>EKİM, 2019</a:t>
            </a:r>
            <a:endParaRPr lang="tr-TR" dirty="0"/>
          </a:p>
        </p:txBody>
      </p:sp>
      <p:pic>
        <p:nvPicPr>
          <p:cNvPr id="1028" name="Picture 4"/>
          <p:cNvPicPr>
            <a:picLocks noChangeAspect="1" noChangeArrowheads="1"/>
          </p:cNvPicPr>
          <p:nvPr/>
        </p:nvPicPr>
        <p:blipFill>
          <a:blip r:embed="rId2" cstate="print"/>
          <a:srcRect/>
          <a:stretch>
            <a:fillRect/>
          </a:stretch>
        </p:blipFill>
        <p:spPr bwMode="auto">
          <a:xfrm>
            <a:off x="2339752" y="188640"/>
            <a:ext cx="5043503"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229600" cy="4525963"/>
          </a:xfrm>
        </p:spPr>
        <p:txBody>
          <a:bodyPr>
            <a:normAutofit fontScale="77500" lnSpcReduction="20000"/>
          </a:bodyPr>
          <a:lstStyle/>
          <a:p>
            <a:pPr algn="just">
              <a:buNone/>
            </a:pPr>
            <a:r>
              <a:rPr lang="tr-TR" dirty="0" smtClean="0"/>
              <a:t>3. </a:t>
            </a:r>
            <a:r>
              <a:rPr lang="tr-TR" dirty="0" smtClean="0">
                <a:latin typeface="Bahnschrift" pitchFamily="34" charset="0"/>
              </a:rPr>
              <a:t>Turnuvaların oynanacağı salona sadece turnuvaya katılacak asil öğrencilerle(Yedek öğrenciler turnuvaya getirilmeyecek),koordinatör öğretmenleri alınacaktır. Sessizliğin sağlanması ve öğrencilerin dikkatlerinin dağılmaması için misafir izleyici alınmayacaktır. (Öğrencilerin ilk salona gelişleri veli eşliğinde değil, öğretmen eşliğinde olacaktır.)</a:t>
            </a:r>
          </a:p>
          <a:p>
            <a:pPr algn="just">
              <a:buNone/>
            </a:pPr>
            <a:endParaRPr lang="tr-TR" dirty="0" smtClean="0">
              <a:latin typeface="Bahnschrift" pitchFamily="34" charset="0"/>
            </a:endParaRPr>
          </a:p>
          <a:p>
            <a:pPr algn="just">
              <a:buNone/>
            </a:pPr>
            <a:r>
              <a:rPr lang="tr-TR" dirty="0" smtClean="0">
                <a:latin typeface="Bahnschrift" pitchFamily="34" charset="0"/>
              </a:rPr>
              <a:t>4. Turnuvaya katılacak öğrencilerin isimlerinde sonradan değişiklik yapılmayacaktır. Yedek öğrencilerin katılması durumu söz konusu olursa en geç 23 Mart 2020 Pazartesi günü yarışma komisyonuna bildirilecektir. (Acil durumlar hariç)</a:t>
            </a:r>
          </a:p>
          <a:p>
            <a:pPr algn="just">
              <a:buNone/>
            </a:pPr>
            <a:endParaRPr lang="tr-TR" dirty="0" smtClean="0">
              <a:latin typeface="Bahnschrif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4752528"/>
          </a:xfrm>
        </p:spPr>
        <p:txBody>
          <a:bodyPr>
            <a:normAutofit/>
          </a:bodyPr>
          <a:lstStyle/>
          <a:p>
            <a:pPr algn="just">
              <a:buNone/>
            </a:pPr>
            <a:r>
              <a:rPr lang="tr-TR" dirty="0" smtClean="0">
                <a:latin typeface="Bahnschrift" pitchFamily="34" charset="0"/>
              </a:rPr>
              <a:t>5. Turnuva oynanırken her öğrencinin koordinatör öğretmeni masanın yanında öğrenciyi gözlemek için bulunabilir.</a:t>
            </a:r>
          </a:p>
          <a:p>
            <a:pPr algn="just">
              <a:buNone/>
            </a:pPr>
            <a:endParaRPr lang="tr-TR" dirty="0" smtClean="0">
              <a:latin typeface="Bahnschrift" pitchFamily="34" charset="0"/>
            </a:endParaRPr>
          </a:p>
          <a:p>
            <a:pPr algn="just">
              <a:buNone/>
            </a:pPr>
            <a:r>
              <a:rPr lang="tr-TR" dirty="0" smtClean="0">
                <a:latin typeface="Bahnschrift" pitchFamily="34" charset="0"/>
              </a:rPr>
              <a:t>6. Turnuva sırasında fotoğraf ve video çekimi yapılmayacaktır. Turnuva öncesinde ve sonrasında görevli tarafından çekilecek fotoğraflar okul web sitesinde yayınlanacaktır. </a:t>
            </a:r>
          </a:p>
          <a:p>
            <a:pPr lvl="0">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29600" cy="5433467"/>
          </a:xfrm>
        </p:spPr>
        <p:txBody>
          <a:bodyPr>
            <a:normAutofit/>
          </a:bodyPr>
          <a:lstStyle/>
          <a:p>
            <a:pPr algn="just">
              <a:buNone/>
            </a:pPr>
            <a:r>
              <a:rPr lang="tr-TR" dirty="0" smtClean="0">
                <a:latin typeface="Bahnschrift" pitchFamily="34" charset="0"/>
              </a:rPr>
              <a:t>7. Turnuva süresince jüri üyeleri tarafından her oyun kamerayla kaydedilecektir.</a:t>
            </a:r>
          </a:p>
          <a:p>
            <a:pPr algn="just">
              <a:buNone/>
            </a:pPr>
            <a:r>
              <a:rPr lang="tr-TR" dirty="0" smtClean="0">
                <a:latin typeface="Bahnschrift" pitchFamily="34" charset="0"/>
              </a:rPr>
              <a:t>8. Turnuvalarla ilgili her türlü itiraz, Jüri Komisyonu’ </a:t>
            </a:r>
            <a:r>
              <a:rPr lang="tr-TR" dirty="0" err="1" smtClean="0">
                <a:latin typeface="Bahnschrift" pitchFamily="34" charset="0"/>
              </a:rPr>
              <a:t>na</a:t>
            </a:r>
            <a:r>
              <a:rPr lang="tr-TR" dirty="0" smtClean="0">
                <a:latin typeface="Bahnschrift" pitchFamily="34" charset="0"/>
              </a:rPr>
              <a:t> yazılı olarak yapılacaktır. Jüri Komisyonu’ </a:t>
            </a:r>
            <a:r>
              <a:rPr lang="tr-TR" dirty="0" err="1" smtClean="0">
                <a:latin typeface="Bahnschrift" pitchFamily="34" charset="0"/>
              </a:rPr>
              <a:t>nun</a:t>
            </a:r>
            <a:r>
              <a:rPr lang="tr-TR" dirty="0" smtClean="0">
                <a:latin typeface="Bahnschrift" pitchFamily="34" charset="0"/>
              </a:rPr>
              <a:t> vereceği kararlar kesindir.</a:t>
            </a:r>
          </a:p>
          <a:p>
            <a:pPr algn="just">
              <a:buNone/>
            </a:pPr>
            <a:r>
              <a:rPr lang="tr-TR" dirty="0" smtClean="0">
                <a:latin typeface="Bahnschrift" pitchFamily="34" charset="0"/>
              </a:rPr>
              <a:t>9. Oyun esnasında istisnai bir durum halinde Jüri Komisyonunun vereceği karar geçerli olacaktır. </a:t>
            </a:r>
          </a:p>
          <a:p>
            <a:pPr>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Bahnschrift" pitchFamily="34" charset="0"/>
              </a:rPr>
              <a:t>HAKEMLER</a:t>
            </a:r>
            <a:endParaRPr lang="tr-TR" b="1" dirty="0">
              <a:latin typeface="Bahnschrift" pitchFamily="34" charset="0"/>
            </a:endParaRPr>
          </a:p>
        </p:txBody>
      </p:sp>
      <p:sp>
        <p:nvSpPr>
          <p:cNvPr id="3" name="2 İçerik Yer Tutucusu"/>
          <p:cNvSpPr>
            <a:spLocks noGrp="1"/>
          </p:cNvSpPr>
          <p:nvPr>
            <p:ph idx="1"/>
          </p:nvPr>
        </p:nvSpPr>
        <p:spPr/>
        <p:txBody>
          <a:bodyPr/>
          <a:lstStyle/>
          <a:p>
            <a:pPr>
              <a:buNone/>
            </a:pPr>
            <a:r>
              <a:rPr lang="tr-TR" dirty="0" smtClean="0">
                <a:latin typeface="Bahnschrift" pitchFamily="34" charset="0"/>
              </a:rPr>
              <a:t>		Oyun oynanan her masada bir hakem ve bir yardımcı hakem görevli olacaklardır. </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Bahnschrift" pitchFamily="34" charset="0"/>
              </a:rPr>
              <a:t>HAKEMLER</a:t>
            </a:r>
            <a:endParaRPr lang="tr-TR" b="1" dirty="0">
              <a:latin typeface="Bahnschrift" pitchFamily="34" charset="0"/>
            </a:endParaRPr>
          </a:p>
        </p:txBody>
      </p:sp>
      <p:sp>
        <p:nvSpPr>
          <p:cNvPr id="3" name="2 İçerik Yer Tutucusu"/>
          <p:cNvSpPr>
            <a:spLocks noGrp="1"/>
          </p:cNvSpPr>
          <p:nvPr>
            <p:ph idx="1"/>
          </p:nvPr>
        </p:nvSpPr>
        <p:spPr/>
        <p:txBody>
          <a:bodyPr/>
          <a:lstStyle/>
          <a:p>
            <a:pPr marL="514350" indent="-514350">
              <a:buAutoNum type="arabicPeriod"/>
            </a:pPr>
            <a:r>
              <a:rPr lang="tr-TR" dirty="0" smtClean="0">
                <a:latin typeface="Bahnschrift" pitchFamily="34" charset="0"/>
              </a:rPr>
              <a:t>Bahadır KETENCİ –Melike TAŞKAYA</a:t>
            </a:r>
          </a:p>
          <a:p>
            <a:pPr marL="514350" indent="-514350">
              <a:buAutoNum type="arabicPeriod"/>
            </a:pPr>
            <a:r>
              <a:rPr lang="tr-TR" dirty="0" smtClean="0">
                <a:latin typeface="Bahnschrift" pitchFamily="34" charset="0"/>
              </a:rPr>
              <a:t>Mehmet Şah POLAT- Zeynep KOCABAŞ</a:t>
            </a:r>
          </a:p>
          <a:p>
            <a:pPr marL="514350" indent="-514350">
              <a:buAutoNum type="arabicPeriod"/>
            </a:pPr>
            <a:r>
              <a:rPr lang="tr-TR" dirty="0" smtClean="0">
                <a:latin typeface="Bahnschrift" pitchFamily="34" charset="0"/>
              </a:rPr>
              <a:t>Yücel ARAÇ – Meral ATİLLA</a:t>
            </a:r>
          </a:p>
          <a:p>
            <a:pPr marL="514350" indent="-514350">
              <a:buAutoNum type="arabicPeriod"/>
            </a:pPr>
            <a:r>
              <a:rPr lang="tr-TR" dirty="0" smtClean="0">
                <a:latin typeface="Bahnschrift" pitchFamily="34" charset="0"/>
              </a:rPr>
              <a:t>Zekeriya ALIŞKAN-Kenan MARAP</a:t>
            </a:r>
          </a:p>
          <a:p>
            <a:pPr marL="514350" indent="-514350">
              <a:buAutoNum type="arabicPeriod"/>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smtClean="0"/>
              <a:t>ÜÇ TAŞ OYUN KURALLARI</a:t>
            </a:r>
            <a:br>
              <a:rPr lang="tr-TR" sz="4000" b="1" dirty="0" smtClean="0"/>
            </a:br>
            <a:endParaRPr lang="tr-TR" sz="4000" b="1" dirty="0"/>
          </a:p>
        </p:txBody>
      </p:sp>
      <p:sp>
        <p:nvSpPr>
          <p:cNvPr id="3" name="2 İçerik Yer Tutucusu"/>
          <p:cNvSpPr>
            <a:spLocks noGrp="1"/>
          </p:cNvSpPr>
          <p:nvPr>
            <p:ph idx="1"/>
          </p:nvPr>
        </p:nvSpPr>
        <p:spPr>
          <a:xfrm>
            <a:off x="395536" y="908720"/>
            <a:ext cx="8229600" cy="4525963"/>
          </a:xfrm>
        </p:spPr>
        <p:txBody>
          <a:bodyPr>
            <a:normAutofit fontScale="70000" lnSpcReduction="20000"/>
          </a:bodyPr>
          <a:lstStyle/>
          <a:p>
            <a:pPr>
              <a:buNone/>
            </a:pPr>
            <a:r>
              <a:rPr lang="tr-TR" dirty="0" smtClean="0"/>
              <a:t>	</a:t>
            </a:r>
            <a:r>
              <a:rPr lang="tr-TR" sz="3800" dirty="0" smtClean="0">
                <a:latin typeface="Bahnschrift" pitchFamily="34" charset="0"/>
              </a:rPr>
              <a:t>*Üç taş zeka oyunu 2 kişi ile oynanır.</a:t>
            </a:r>
            <a:br>
              <a:rPr lang="tr-TR" sz="3800" dirty="0" smtClean="0">
                <a:latin typeface="Bahnschrift" pitchFamily="34" charset="0"/>
              </a:rPr>
            </a:br>
            <a:r>
              <a:rPr lang="tr-TR" sz="3800" dirty="0" smtClean="0">
                <a:latin typeface="Bahnschrift" pitchFamily="34" charset="0"/>
              </a:rPr>
              <a:t>*Oyuncular oyuna kura ile başlarlar. </a:t>
            </a:r>
          </a:p>
          <a:p>
            <a:pPr>
              <a:buNone/>
            </a:pPr>
            <a:r>
              <a:rPr lang="tr-TR" sz="3800" dirty="0" smtClean="0">
                <a:latin typeface="Bahnschrift" pitchFamily="34" charset="0"/>
              </a:rPr>
              <a:t>	*İlk seti kazanan oyuncu ikinci sete başlama hakkını alır. Set berabere biterse tekrar kura çekilir.</a:t>
            </a:r>
            <a:br>
              <a:rPr lang="tr-TR" sz="3800" dirty="0" smtClean="0">
                <a:latin typeface="Bahnschrift" pitchFamily="34" charset="0"/>
              </a:rPr>
            </a:br>
            <a:r>
              <a:rPr lang="tr-TR" sz="3800" dirty="0" smtClean="0">
                <a:latin typeface="Bahnschrift" pitchFamily="34" charset="0"/>
              </a:rPr>
              <a:t>*Kura sonunda kazanan oyuncu ilk taşı koyarak oyuna başlar. Sonra rakibi bir taş koyar. </a:t>
            </a:r>
            <a:br>
              <a:rPr lang="tr-TR" sz="3800" dirty="0" smtClean="0">
                <a:latin typeface="Bahnschrift" pitchFamily="34" charset="0"/>
              </a:rPr>
            </a:br>
            <a:r>
              <a:rPr lang="tr-TR" sz="3800" dirty="0" smtClean="0">
                <a:latin typeface="Bahnschrift" pitchFamily="34" charset="0"/>
              </a:rPr>
              <a:t>*Her iki oyuncunun elindeki 3 taş bitinceye kadar sırası ile taşları oyun tahtası üzerine koyarlar. </a:t>
            </a:r>
          </a:p>
          <a:p>
            <a:pPr>
              <a:buNone/>
            </a:pPr>
            <a:r>
              <a:rPr lang="tr-TR" sz="3800" dirty="0" smtClean="0">
                <a:latin typeface="Bahnschrift" pitchFamily="34" charset="0"/>
              </a:rPr>
              <a:t>	*Oyunculardan biri yatay ya da dikey olarak taşlarını üçlü yapmışsa (</a:t>
            </a:r>
            <a:r>
              <a:rPr lang="tr-TR" sz="3800" dirty="0" err="1" smtClean="0">
                <a:latin typeface="Bahnschrift" pitchFamily="34" charset="0"/>
              </a:rPr>
              <a:t>per</a:t>
            </a:r>
            <a:r>
              <a:rPr lang="tr-TR" sz="3800" dirty="0" smtClean="0">
                <a:latin typeface="Bahnschrift" pitchFamily="34" charset="0"/>
              </a:rPr>
              <a:t>) oyunu kazanır.    </a:t>
            </a:r>
            <a:br>
              <a:rPr lang="tr-TR" sz="3800" dirty="0" smtClean="0">
                <a:latin typeface="Bahnschrift" pitchFamily="34" charset="0"/>
              </a:rPr>
            </a:br>
            <a:endParaRPr lang="tr-TR" sz="3800" dirty="0">
              <a:latin typeface="Bahnschrif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229600" cy="5616624"/>
          </a:xfrm>
        </p:spPr>
        <p:txBody>
          <a:bodyPr>
            <a:normAutofit fontScale="77500" lnSpcReduction="20000"/>
          </a:bodyPr>
          <a:lstStyle/>
          <a:p>
            <a:pPr>
              <a:buNone/>
            </a:pPr>
            <a:r>
              <a:rPr lang="tr-TR" dirty="0" smtClean="0"/>
              <a:t>	</a:t>
            </a:r>
          </a:p>
          <a:p>
            <a:pPr>
              <a:buNone/>
            </a:pPr>
            <a:r>
              <a:rPr lang="tr-TR" dirty="0" smtClean="0">
                <a:latin typeface="Bahnschrift" pitchFamily="34" charset="0"/>
              </a:rPr>
              <a:t>	*Oyuncular ellerindeki 3 taşı da oyun alanına bırakmadan oyun alanındaki hiçbir taşı oynatamazlar. Yani hamle yapamazlar.</a:t>
            </a:r>
            <a:br>
              <a:rPr lang="tr-TR" dirty="0" smtClean="0">
                <a:latin typeface="Bahnschrift" pitchFamily="34" charset="0"/>
              </a:rPr>
            </a:br>
            <a:r>
              <a:rPr lang="tr-TR" dirty="0" smtClean="0">
                <a:latin typeface="Bahnschrift" pitchFamily="34" charset="0"/>
              </a:rPr>
              <a:t>*Oyuncular dokundukları taşı oynamak zorundadırlar.</a:t>
            </a:r>
          </a:p>
          <a:p>
            <a:pPr>
              <a:buNone/>
            </a:pPr>
            <a:r>
              <a:rPr lang="tr-TR" dirty="0" smtClean="0">
                <a:latin typeface="Bahnschrift" pitchFamily="34" charset="0"/>
              </a:rPr>
              <a:t>	*Oyuncular aynı hamleyi en fazla üç kez yapabilirler.</a:t>
            </a:r>
          </a:p>
          <a:p>
            <a:pPr>
              <a:buNone/>
            </a:pPr>
            <a:r>
              <a:rPr lang="tr-TR" dirty="0" smtClean="0">
                <a:latin typeface="Bahnschrift" pitchFamily="34" charset="0"/>
              </a:rPr>
              <a:t>	*Her oyuncu 1 dakika içerisinde hamle yapmak zorundadır.</a:t>
            </a:r>
          </a:p>
          <a:p>
            <a:pPr>
              <a:buNone/>
            </a:pPr>
            <a:r>
              <a:rPr lang="tr-TR" dirty="0" smtClean="0">
                <a:latin typeface="Bahnschrift" pitchFamily="34" charset="0"/>
              </a:rPr>
              <a:t>	* Hamle yapamayacak şekilde taşları sıkışan oyuncu oyunu kaybeder.</a:t>
            </a:r>
          </a:p>
          <a:p>
            <a:pPr>
              <a:buNone/>
            </a:pPr>
            <a:r>
              <a:rPr lang="tr-TR" dirty="0" smtClean="0">
                <a:latin typeface="Bahnschrift" pitchFamily="34" charset="0"/>
              </a:rPr>
              <a:t>	*Oyun üç set olarak oynanır. İki seti alan oyunu kazanır.</a:t>
            </a:r>
          </a:p>
          <a:p>
            <a:pPr>
              <a:buNone/>
            </a:pPr>
            <a:r>
              <a:rPr lang="tr-TR" dirty="0" smtClean="0">
                <a:latin typeface="Bahnschrift" pitchFamily="34" charset="0"/>
              </a:rPr>
              <a:t>	*Oyun süresi en fazla 7 dakikadır. 7 dakika sonunda oyun bitmemişse beraberlik olur.</a:t>
            </a:r>
          </a:p>
          <a:p>
            <a:pPr>
              <a:buNone/>
            </a:pPr>
            <a:r>
              <a:rPr lang="tr-TR" dirty="0" smtClean="0">
                <a:latin typeface="Bahnschrift" pitchFamily="34" charset="0"/>
              </a:rPr>
              <a:t>	* Üç sette de beraberlik olursa kazanan kura ile belirlenir. </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Bahnschrift" pitchFamily="34" charset="0"/>
              </a:rPr>
              <a:t>DOKUZ TAŞ OYUN KURALLARI</a:t>
            </a:r>
            <a:br>
              <a:rPr lang="tr-TR" b="1" dirty="0" smtClean="0">
                <a:latin typeface="Bahnschrift" pitchFamily="34" charset="0"/>
              </a:rPr>
            </a:br>
            <a:endParaRPr lang="tr-TR" b="1" dirty="0">
              <a:latin typeface="Bahnschrift" pitchFamily="34" charset="0"/>
            </a:endParaRPr>
          </a:p>
        </p:txBody>
      </p:sp>
      <p:sp>
        <p:nvSpPr>
          <p:cNvPr id="3" name="2 İçerik Yer Tutucusu"/>
          <p:cNvSpPr>
            <a:spLocks noGrp="1"/>
          </p:cNvSpPr>
          <p:nvPr>
            <p:ph idx="1"/>
          </p:nvPr>
        </p:nvSpPr>
        <p:spPr>
          <a:xfrm>
            <a:off x="539552" y="836712"/>
            <a:ext cx="8229600" cy="4752528"/>
          </a:xfrm>
        </p:spPr>
        <p:txBody>
          <a:bodyPr>
            <a:normAutofit fontScale="85000" lnSpcReduction="10000"/>
          </a:bodyPr>
          <a:lstStyle/>
          <a:p>
            <a:pPr>
              <a:buNone/>
            </a:pPr>
            <a:r>
              <a:rPr lang="tr-TR" dirty="0" smtClean="0">
                <a:latin typeface="Bahnschrift" pitchFamily="34" charset="0"/>
              </a:rPr>
              <a:t>*Dokuz taş oyunu 2 kişi ile oynanır.</a:t>
            </a:r>
          </a:p>
          <a:p>
            <a:pPr>
              <a:buNone/>
            </a:pPr>
            <a:r>
              <a:rPr lang="tr-TR" dirty="0" smtClean="0">
                <a:latin typeface="Bahnschrift" pitchFamily="34" charset="0"/>
              </a:rPr>
              <a:t>*Oyuncular oyuna kura ile başlarlar.</a:t>
            </a:r>
          </a:p>
          <a:p>
            <a:pPr>
              <a:buNone/>
            </a:pPr>
            <a:r>
              <a:rPr lang="tr-TR" dirty="0" smtClean="0">
                <a:latin typeface="Bahnschrift" pitchFamily="34" charset="0"/>
              </a:rPr>
              <a:t>*İlk seti kazanan oyuncu ikinci sete başlama hakkını alır. Set berabere biterse tekrar kura çekilir.</a:t>
            </a:r>
          </a:p>
          <a:p>
            <a:pPr>
              <a:buNone/>
            </a:pPr>
            <a:r>
              <a:rPr lang="tr-TR" dirty="0" smtClean="0">
                <a:latin typeface="Bahnschrift" pitchFamily="34" charset="0"/>
              </a:rPr>
              <a:t>*Kura sonunda kazanan oyuncu ilk taşı koyarak oyuna başlar. Sonra rakibi bir taş koyar.</a:t>
            </a:r>
          </a:p>
          <a:p>
            <a:pPr>
              <a:buNone/>
            </a:pPr>
            <a:r>
              <a:rPr lang="tr-TR" dirty="0" smtClean="0">
                <a:latin typeface="Bahnschrift" pitchFamily="34" charset="0"/>
              </a:rPr>
              <a:t>* Her iki oyuncunun elindeki 9 taş bitinceye kadar sırası ile taşları oyun tahtası üzerine koyarlar. </a:t>
            </a:r>
          </a:p>
          <a:p>
            <a:pPr>
              <a:buNone/>
            </a:pPr>
            <a:r>
              <a:rPr lang="tr-TR" dirty="0" smtClean="0">
                <a:latin typeface="Bahnschrift" pitchFamily="34" charset="0"/>
              </a:rPr>
              <a:t>*Bu esnada oyunculardan biri yatay ya da dikey olarak taşlarını üçlü yapmışsa (</a:t>
            </a:r>
            <a:r>
              <a:rPr lang="tr-TR" dirty="0" err="1" smtClean="0">
                <a:latin typeface="Bahnschrift" pitchFamily="34" charset="0"/>
              </a:rPr>
              <a:t>per</a:t>
            </a:r>
            <a:r>
              <a:rPr lang="tr-TR" dirty="0" smtClean="0">
                <a:latin typeface="Bahnschrift" pitchFamily="34" charset="0"/>
              </a:rPr>
              <a:t>) rakibinin bir taşını alır.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8229600" cy="6525344"/>
          </a:xfrm>
        </p:spPr>
        <p:txBody>
          <a:bodyPr>
            <a:normAutofit/>
          </a:bodyPr>
          <a:lstStyle/>
          <a:p>
            <a:pPr>
              <a:buNone/>
            </a:pPr>
            <a:r>
              <a:rPr lang="tr-TR" dirty="0" smtClean="0">
                <a:latin typeface="Bahnschrift" pitchFamily="34" charset="0"/>
              </a:rPr>
              <a:t>* Rakibin üçlü peri varsa üçlü bozulmaz. Üçlü olmayanlardan birini alır. Ancak üçlü </a:t>
            </a:r>
            <a:r>
              <a:rPr lang="tr-TR" dirty="0" err="1" smtClean="0">
                <a:latin typeface="Bahnschrift" pitchFamily="34" charset="0"/>
              </a:rPr>
              <a:t>perlerin</a:t>
            </a:r>
            <a:r>
              <a:rPr lang="tr-TR" dirty="0" smtClean="0">
                <a:latin typeface="Bahnschrift" pitchFamily="34" charset="0"/>
              </a:rPr>
              <a:t> dışında başka taş yoksa üçlüyü bozarak bir taş alır. </a:t>
            </a:r>
          </a:p>
          <a:p>
            <a:pPr>
              <a:buNone/>
            </a:pPr>
            <a:r>
              <a:rPr lang="tr-TR" dirty="0" smtClean="0">
                <a:latin typeface="Bahnschrift" pitchFamily="34" charset="0"/>
              </a:rPr>
              <a:t>*Oyuncular ellerindeki 9 taşı da oyun alanına bırakmadan oyun alanındaki hiçbir taşı oynatamazlar. Yani hamle yapamazlar.</a:t>
            </a:r>
          </a:p>
          <a:p>
            <a:pPr>
              <a:buNone/>
            </a:pPr>
            <a:r>
              <a:rPr lang="tr-TR" dirty="0" smtClean="0">
                <a:latin typeface="Bahnschrift" pitchFamily="34" charset="0"/>
              </a:rPr>
              <a:t>*Oyuncular dokundukları taşı oynamak zorundadırlar.</a:t>
            </a:r>
          </a:p>
          <a:p>
            <a:pPr>
              <a:buNone/>
            </a:pPr>
            <a:endParaRPr lang="tr-TR" dirty="0" smtClean="0"/>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latin typeface="Bahnschrift" pitchFamily="34" charset="0"/>
              </a:rPr>
              <a:t>Oyuncular yaptıkları üçlüleri ileri – geri yaparak rakibin taşını yiyebilirler.</a:t>
            </a:r>
          </a:p>
          <a:p>
            <a:pPr>
              <a:buNone/>
            </a:pPr>
            <a:r>
              <a:rPr lang="tr-TR" b="1" i="1" dirty="0" smtClean="0">
                <a:latin typeface="Bahnschrift" pitchFamily="34" charset="0"/>
              </a:rPr>
              <a:t>	Önemli:</a:t>
            </a:r>
            <a:r>
              <a:rPr lang="tr-TR" i="1" dirty="0" smtClean="0">
                <a:latin typeface="Bahnschrift" pitchFamily="34" charset="0"/>
              </a:rPr>
              <a:t> (Taşı, rakibinin taşını her hamlede yediği sürece oynatabilirler. Rakibinin taşını yiyemiyorsa, aynı hamleyi en fazla üç kez oynayabilirler.)</a:t>
            </a:r>
            <a:endParaRPr lang="tr-TR" dirty="0" smtClean="0">
              <a:latin typeface="Bahnschrift" pitchFamily="34" charset="0"/>
            </a:endParaRP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24744"/>
            <a:ext cx="8229600" cy="1143000"/>
          </a:xfrm>
        </p:spPr>
        <p:txBody>
          <a:bodyPr>
            <a:normAutofit fontScale="90000"/>
          </a:bodyPr>
          <a:lstStyle/>
          <a:p>
            <a:r>
              <a:rPr lang="tr-TR" b="1" dirty="0" smtClean="0">
                <a:latin typeface="Bahnschrift" pitchFamily="34" charset="0"/>
              </a:rPr>
              <a:t>PROJENİN AMAÇLARI</a:t>
            </a:r>
            <a:r>
              <a:rPr lang="tr-TR" dirty="0" smtClean="0">
                <a:latin typeface="Bahnschrift" pitchFamily="34" charset="0"/>
              </a:rPr>
              <a:t/>
            </a:r>
            <a:br>
              <a:rPr lang="tr-TR" dirty="0" smtClean="0">
                <a:latin typeface="Bahnschrift" pitchFamily="34" charset="0"/>
              </a:rPr>
            </a:br>
            <a:endParaRPr lang="tr-TR" dirty="0">
              <a:latin typeface="Bahnschrift" pitchFamily="34" charset="0"/>
            </a:endParaRPr>
          </a:p>
        </p:txBody>
      </p:sp>
      <p:sp>
        <p:nvSpPr>
          <p:cNvPr id="3" name="2 İçerik Yer Tutucusu"/>
          <p:cNvSpPr>
            <a:spLocks noGrp="1"/>
          </p:cNvSpPr>
          <p:nvPr>
            <p:ph idx="1"/>
          </p:nvPr>
        </p:nvSpPr>
        <p:spPr>
          <a:xfrm>
            <a:off x="467544" y="2492896"/>
            <a:ext cx="8229600" cy="4525963"/>
          </a:xfrm>
        </p:spPr>
        <p:txBody>
          <a:bodyPr/>
          <a:lstStyle/>
          <a:p>
            <a:pPr>
              <a:buNone/>
            </a:pPr>
            <a:r>
              <a:rPr lang="tr-TR" dirty="0" smtClean="0"/>
              <a:t>		</a:t>
            </a:r>
            <a:r>
              <a:rPr lang="tr-TR" dirty="0" smtClean="0">
                <a:latin typeface="Bahnschrift" pitchFamily="34" charset="0"/>
              </a:rPr>
              <a:t>Projenin</a:t>
            </a:r>
            <a:r>
              <a:rPr lang="tr-TR" b="1" dirty="0" smtClean="0">
                <a:latin typeface="Bahnschrift" pitchFamily="34" charset="0"/>
              </a:rPr>
              <a:t> </a:t>
            </a:r>
            <a:r>
              <a:rPr lang="tr-TR" dirty="0" smtClean="0">
                <a:latin typeface="Bahnschrift" pitchFamily="34" charset="0"/>
              </a:rPr>
              <a:t>genel amacı, öğrencilerin boş zamanlarını oyun oynayarak geçirmelerini sağlamaktır. </a:t>
            </a:r>
          </a:p>
          <a:p>
            <a:pP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548680"/>
            <a:ext cx="8229600" cy="4525963"/>
          </a:xfrm>
        </p:spPr>
        <p:txBody>
          <a:bodyPr>
            <a:normAutofit fontScale="92500" lnSpcReduction="10000"/>
          </a:bodyPr>
          <a:lstStyle/>
          <a:p>
            <a:endParaRPr lang="tr-TR" dirty="0" smtClean="0">
              <a:latin typeface="Bahnschrift" pitchFamily="34" charset="0"/>
            </a:endParaRPr>
          </a:p>
          <a:p>
            <a:pPr>
              <a:buNone/>
            </a:pPr>
            <a:r>
              <a:rPr lang="tr-TR" dirty="0" smtClean="0">
                <a:latin typeface="Bahnschrift" pitchFamily="34" charset="0"/>
              </a:rPr>
              <a:t>	*Oyun süresi en fazla 10 dakikadır. 10 dakika sonunda oyun bitmemişse oyun tahtası üzerindeki taşlar sayılır. Tahta üzerinde taş sayısı fazla olan oyuncu maçı kazanır. Oyun tahtası üzerindeki taşlar eşitse oyun yeniden başlatılır. İlk taş alan oyuncu maçı kazanmış olur. Eğer taş yeme olayı gerçekleşmemiş ise 5 dakika sonunda kazanan kura ile belirlenir.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8229600" cy="6192688"/>
          </a:xfrm>
        </p:spPr>
        <p:txBody>
          <a:bodyPr>
            <a:normAutofit/>
          </a:bodyPr>
          <a:lstStyle/>
          <a:p>
            <a:pPr>
              <a:buNone/>
            </a:pPr>
            <a:r>
              <a:rPr lang="tr-TR" dirty="0" smtClean="0"/>
              <a:t>*</a:t>
            </a:r>
            <a:r>
              <a:rPr lang="tr-TR" dirty="0" smtClean="0">
                <a:latin typeface="Bahnschrift" pitchFamily="34" charset="0"/>
              </a:rPr>
              <a:t>Oyuncular, taşlarını zıplatamazlar. Ancak oyun tahtasında üç taşı kalan oyuncu taşlarını istediği gibi hareket ettirebilir. Yani en yakınındaki nokta ile en uzağındaki nokta arasında istediği bir noktaya taşını koyabilir. </a:t>
            </a:r>
          </a:p>
          <a:p>
            <a:pPr>
              <a:buNone/>
            </a:pPr>
            <a:r>
              <a:rPr lang="tr-TR" dirty="0" smtClean="0">
                <a:latin typeface="Bahnschrift" pitchFamily="34" charset="0"/>
              </a:rPr>
              <a:t>*Oyun normal devam ediyorsa oyunu 2 taşı kalan oyuncu kaybetmiş sayılır.</a:t>
            </a:r>
          </a:p>
          <a:p>
            <a:endParaRPr lang="tr-TR"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lstStyle/>
          <a:p>
            <a:pPr>
              <a:buNone/>
            </a:pPr>
            <a:r>
              <a:rPr lang="tr-TR" dirty="0" smtClean="0">
                <a:latin typeface="Bahnschrift" pitchFamily="34" charset="0"/>
              </a:rPr>
              <a:t>*Hamle yapamayacak şekilde taşları sıkışmış olan, yani hiçbir taşını hareket ettiremeyen oyuncu oyunu kaybeder.</a:t>
            </a:r>
          </a:p>
          <a:p>
            <a:pPr>
              <a:buNone/>
            </a:pPr>
            <a:r>
              <a:rPr lang="tr-TR" dirty="0" smtClean="0">
                <a:latin typeface="Bahnschrift" pitchFamily="34" charset="0"/>
              </a:rPr>
              <a:t>*Her oyuncu 1 dakika içerisinde hamle yapmak zorundadır.</a:t>
            </a:r>
          </a:p>
          <a:p>
            <a:pPr>
              <a:buNone/>
            </a:pPr>
            <a:r>
              <a:rPr lang="tr-TR" dirty="0" smtClean="0">
                <a:latin typeface="Bahnschrift" pitchFamily="34" charset="0"/>
              </a:rPr>
              <a:t>*Oyun üç set olarak oynanır. İki seti alan oyunu kazanır.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fontScale="90000"/>
          </a:bodyPr>
          <a:lstStyle/>
          <a:p>
            <a:r>
              <a:rPr lang="tr-TR" b="1" dirty="0" smtClean="0">
                <a:latin typeface="Bahnschrift" pitchFamily="34" charset="0"/>
              </a:rPr>
              <a:t>12 TAŞ OYUN KURALLARI</a:t>
            </a:r>
            <a:br>
              <a:rPr lang="tr-TR" b="1" dirty="0" smtClean="0">
                <a:latin typeface="Bahnschrift" pitchFamily="34" charset="0"/>
              </a:rPr>
            </a:br>
            <a:endParaRPr lang="tr-TR" b="1" dirty="0">
              <a:latin typeface="Bahnschrift" pitchFamily="34" charset="0"/>
            </a:endParaRPr>
          </a:p>
        </p:txBody>
      </p:sp>
      <p:sp>
        <p:nvSpPr>
          <p:cNvPr id="3" name="2 İçerik Yer Tutucusu"/>
          <p:cNvSpPr>
            <a:spLocks noGrp="1"/>
          </p:cNvSpPr>
          <p:nvPr>
            <p:ph idx="1"/>
          </p:nvPr>
        </p:nvSpPr>
        <p:spPr>
          <a:xfrm>
            <a:off x="467544" y="836712"/>
            <a:ext cx="8229600" cy="5257800"/>
          </a:xfrm>
        </p:spPr>
        <p:txBody>
          <a:bodyPr>
            <a:normAutofit/>
          </a:bodyPr>
          <a:lstStyle/>
          <a:p>
            <a:pPr>
              <a:buNone/>
            </a:pPr>
            <a:r>
              <a:rPr lang="tr-TR" sz="2800" dirty="0" smtClean="0"/>
              <a:t>*</a:t>
            </a:r>
            <a:r>
              <a:rPr lang="tr-TR" sz="2800" dirty="0" err="1" smtClean="0">
                <a:latin typeface="Bahnschrift" pitchFamily="34" charset="0"/>
              </a:rPr>
              <a:t>Oniki</a:t>
            </a:r>
            <a:r>
              <a:rPr lang="tr-TR" sz="2800" dirty="0" smtClean="0">
                <a:latin typeface="Bahnschrift" pitchFamily="34" charset="0"/>
              </a:rPr>
              <a:t> taş oyunu 2 kişi ile oynanır.</a:t>
            </a:r>
          </a:p>
          <a:p>
            <a:pPr>
              <a:buNone/>
            </a:pPr>
            <a:r>
              <a:rPr lang="tr-TR" sz="2800" dirty="0" smtClean="0">
                <a:latin typeface="Bahnschrift" pitchFamily="34" charset="0"/>
              </a:rPr>
              <a:t>*Oyuncular oyuna kura ile başlarlar.</a:t>
            </a:r>
          </a:p>
          <a:p>
            <a:pPr>
              <a:buNone/>
            </a:pPr>
            <a:r>
              <a:rPr lang="tr-TR" sz="2800" dirty="0" smtClean="0">
                <a:latin typeface="Bahnschrift" pitchFamily="34" charset="0"/>
              </a:rPr>
              <a:t>*İlk seti kazanan oyuncu ikinci sete başlama hakkını alır. Set berabere biterse tekrar kura çekilir.</a:t>
            </a:r>
          </a:p>
          <a:p>
            <a:pPr>
              <a:buNone/>
            </a:pPr>
            <a:r>
              <a:rPr lang="tr-TR" sz="2800" dirty="0" smtClean="0">
                <a:latin typeface="Bahnschrift" pitchFamily="34" charset="0"/>
              </a:rPr>
              <a:t>*Kura sonunda kazanan oyuncu ilk taşı koyarak oyuna başlar. Sonra rakibi bir taş koyar.</a:t>
            </a:r>
          </a:p>
          <a:p>
            <a:pPr>
              <a:buNone/>
            </a:pPr>
            <a:r>
              <a:rPr lang="tr-TR" sz="2800" dirty="0" smtClean="0">
                <a:latin typeface="Bahnschrift" pitchFamily="34" charset="0"/>
              </a:rPr>
              <a:t>* Her iki oyuncunun elindeki 12 taş bitinceye kadar sırası ile taşları oyun tahtası üzerine koyarlar.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8229600" cy="4525963"/>
          </a:xfrm>
        </p:spPr>
        <p:txBody>
          <a:bodyPr/>
          <a:lstStyle/>
          <a:p>
            <a:pPr>
              <a:buNone/>
            </a:pPr>
            <a:r>
              <a:rPr lang="tr-TR" dirty="0" smtClean="0">
                <a:latin typeface="Bahnschrift" pitchFamily="34" charset="0"/>
              </a:rPr>
              <a:t>*Bu esnada oyunculardan biri yatay, dikey yada çapraz olarak taşlarını üçlü yapmışsa (</a:t>
            </a:r>
            <a:r>
              <a:rPr lang="tr-TR" dirty="0" err="1" smtClean="0">
                <a:latin typeface="Bahnschrift" pitchFamily="34" charset="0"/>
              </a:rPr>
              <a:t>per</a:t>
            </a:r>
            <a:r>
              <a:rPr lang="tr-TR" dirty="0" smtClean="0">
                <a:latin typeface="Bahnschrift" pitchFamily="34" charset="0"/>
              </a:rPr>
              <a:t>) rakibinin bir taşını alır.</a:t>
            </a:r>
          </a:p>
          <a:p>
            <a:pPr>
              <a:buNone/>
            </a:pPr>
            <a:r>
              <a:rPr lang="tr-TR" dirty="0" smtClean="0">
                <a:latin typeface="Bahnschrift" pitchFamily="34" charset="0"/>
              </a:rPr>
              <a:t>* Rakibin üçlü peri varsa üçlü bozulmaz. Üçlü olmayanlardan birini alır. Ancak üçlü </a:t>
            </a:r>
            <a:r>
              <a:rPr lang="tr-TR" dirty="0" err="1" smtClean="0">
                <a:latin typeface="Bahnschrift" pitchFamily="34" charset="0"/>
              </a:rPr>
              <a:t>perlerin</a:t>
            </a:r>
            <a:r>
              <a:rPr lang="tr-TR" dirty="0" smtClean="0">
                <a:latin typeface="Bahnschrift" pitchFamily="34" charset="0"/>
              </a:rPr>
              <a:t> dışında başka taş yoksa üçlüyü bozarak bir taş alır. </a:t>
            </a:r>
          </a:p>
          <a:p>
            <a:endParaRPr lang="tr-TR" dirty="0" smtClean="0"/>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96752"/>
            <a:ext cx="8229600" cy="4635896"/>
          </a:xfrm>
        </p:spPr>
        <p:txBody>
          <a:bodyPr>
            <a:normAutofit/>
          </a:bodyPr>
          <a:lstStyle/>
          <a:p>
            <a:pPr>
              <a:buNone/>
            </a:pPr>
            <a:r>
              <a:rPr lang="tr-TR" dirty="0" smtClean="0"/>
              <a:t>*</a:t>
            </a:r>
            <a:r>
              <a:rPr lang="tr-TR" dirty="0" smtClean="0">
                <a:latin typeface="Bahnschrift" pitchFamily="34" charset="0"/>
              </a:rPr>
              <a:t>Oyuncular ellerindeki 12 taşı oyun alanına bırakmadan oyun alanındaki hiçbir taşı oynatamazlar. Yani hamle yapamazlar.</a:t>
            </a:r>
          </a:p>
          <a:p>
            <a:pPr>
              <a:buNone/>
            </a:pPr>
            <a:r>
              <a:rPr lang="tr-TR" dirty="0" smtClean="0">
                <a:latin typeface="Bahnschrift" pitchFamily="34" charset="0"/>
              </a:rPr>
              <a:t>*Oyuncular dokundukları taşı oynamak zorundadırlar.</a:t>
            </a:r>
          </a:p>
          <a:p>
            <a:pPr>
              <a:buNone/>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lstStyle/>
          <a:p>
            <a:pPr>
              <a:buNone/>
            </a:pPr>
            <a:r>
              <a:rPr lang="tr-TR" dirty="0" smtClean="0">
                <a:latin typeface="Bahnschrift" pitchFamily="34" charset="0"/>
              </a:rPr>
              <a:t>* Oyuncular yaptıkları üçlüleri ileri – geri yaparak rakibin taşını yiyebilirler.</a:t>
            </a:r>
          </a:p>
          <a:p>
            <a:pPr>
              <a:buNone/>
            </a:pPr>
            <a:r>
              <a:rPr lang="tr-TR" b="1" i="1" dirty="0" smtClean="0">
                <a:latin typeface="Bahnschrift" pitchFamily="34" charset="0"/>
              </a:rPr>
              <a:t>	Önemli:</a:t>
            </a:r>
            <a:r>
              <a:rPr lang="tr-TR" i="1" dirty="0" smtClean="0">
                <a:latin typeface="Bahnschrift" pitchFamily="34" charset="0"/>
              </a:rPr>
              <a:t> (Taşı, rakibinin taşını her hamlede yediği sürece oynatabilirler. Rakibinin taşını yiyemiyorsa, aynı hamleyi en fazla üç kez oynayabilirler.)</a:t>
            </a:r>
            <a:endParaRPr lang="tr-TR" dirty="0" smtClean="0">
              <a:latin typeface="Bahnschrift" pitchFamily="34" charset="0"/>
            </a:endParaRP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8229600" cy="4525963"/>
          </a:xfrm>
        </p:spPr>
        <p:txBody>
          <a:bodyPr/>
          <a:lstStyle/>
          <a:p>
            <a:r>
              <a:rPr lang="tr-TR" dirty="0" smtClean="0">
                <a:latin typeface="Bahnschrift" pitchFamily="34" charset="0"/>
              </a:rPr>
              <a:t>*Oyun süresi en fazla 10 dakikadır. 10 dakika sonunda oyun bitmemişse oyun tahtası üzerindeki taşlar sayılır. Tahta üzerinde taş sayısı fazla olan oyuncu maçı kazanır. Oyun tahtası üzerindeki taşlar eşitse oyun yeniden başlatılır. İlk taş alan oyuncu maçı kazanmış olur. Eğer taş yeme olayı gerçekleşmemiş ise 5 dakika sonunda kazanan kura ile belirlenir.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976664"/>
          </a:xfrm>
        </p:spPr>
        <p:txBody>
          <a:bodyPr>
            <a:normAutofit/>
          </a:bodyPr>
          <a:lstStyle/>
          <a:p>
            <a:pPr>
              <a:buNone/>
            </a:pPr>
            <a:r>
              <a:rPr lang="tr-TR" dirty="0" smtClean="0">
                <a:latin typeface="Bahnschrift" pitchFamily="34" charset="0"/>
              </a:rPr>
              <a:t>*Oyuncular, taşlarını zıplatamazlar. Ancak oyun tahtasında üç taşı kalan oyuncu taşlarını istediği gibi hareket ettirebilir. Yani en yakınındaki nokta ile en uzağındaki nokta arasında istediği bir noktaya taşını koyabilir. </a:t>
            </a:r>
          </a:p>
          <a:p>
            <a:pPr>
              <a:buNone/>
            </a:pPr>
            <a:r>
              <a:rPr lang="tr-TR" dirty="0" smtClean="0">
                <a:latin typeface="Bahnschrift" pitchFamily="34" charset="0"/>
              </a:rPr>
              <a:t>*Oyun normal devam ediyorsa oyunu 2 taşı kalan oyuncu kaybetmiş sayılır.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525963"/>
          </a:xfrm>
        </p:spPr>
        <p:txBody>
          <a:bodyPr/>
          <a:lstStyle/>
          <a:p>
            <a:pPr>
              <a:buNone/>
            </a:pPr>
            <a:r>
              <a:rPr lang="tr-TR" dirty="0" smtClean="0">
                <a:latin typeface="Bahnschrift" pitchFamily="34" charset="0"/>
              </a:rPr>
              <a:t>*Hamle yapamayacak şekilde taşları sıkışmış olan, yani hiçbir taşını hareket ettiremeyen oyuncu oyunu kaybeder.</a:t>
            </a:r>
          </a:p>
          <a:p>
            <a:pPr>
              <a:buNone/>
            </a:pPr>
            <a:r>
              <a:rPr lang="tr-TR" dirty="0" smtClean="0">
                <a:latin typeface="Bahnschrift" pitchFamily="34" charset="0"/>
              </a:rPr>
              <a:t>*Her oyuncu 1 dakika içerisinde hamle yapmak zorundadır.</a:t>
            </a:r>
          </a:p>
          <a:p>
            <a:pPr>
              <a:buNone/>
            </a:pPr>
            <a:r>
              <a:rPr lang="tr-TR" dirty="0" smtClean="0">
                <a:latin typeface="Bahnschrift" pitchFamily="34" charset="0"/>
              </a:rPr>
              <a:t>*Oyun üç set olarak oynanır. İki seti alan oyunu kazanır.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124744"/>
            <a:ext cx="7632848" cy="4525963"/>
          </a:xfrm>
        </p:spPr>
        <p:txBody>
          <a:bodyPr>
            <a:normAutofit lnSpcReduction="10000"/>
          </a:bodyPr>
          <a:lstStyle/>
          <a:p>
            <a:pPr algn="just">
              <a:buNone/>
            </a:pPr>
            <a:r>
              <a:rPr lang="tr-TR" dirty="0" smtClean="0"/>
              <a:t>			</a:t>
            </a:r>
            <a:r>
              <a:rPr lang="tr-TR" dirty="0" smtClean="0">
                <a:latin typeface="Bahnschrift" pitchFamily="34" charset="0"/>
              </a:rPr>
              <a:t>Proje kapsamında 3 Taş, 9 Taş ve 12 Taş Oyunları belirlenmiştir. </a:t>
            </a:r>
          </a:p>
          <a:p>
            <a:pPr algn="just">
              <a:buNone/>
            </a:pPr>
            <a:r>
              <a:rPr lang="tr-TR" dirty="0" smtClean="0">
                <a:latin typeface="Bahnschrift" pitchFamily="34" charset="0"/>
              </a:rPr>
              <a:t>			Bu oyunların seçilmesiyle, öğrencilerin düşünme kabiliyetlerinin gelişmesi, stratejik düşünmeyi öğrenmeleri, dikkati yoğunlaştırma becerisi kazanmaları, özgüven kazanmaları ve sosyal gelişimlerinin desteklenmesi amaçlanmıştır.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FİNAL OYUNLARI</a:t>
            </a:r>
            <a:endParaRPr lang="tr-TR" b="1" dirty="0"/>
          </a:p>
        </p:txBody>
      </p:sp>
      <p:sp>
        <p:nvSpPr>
          <p:cNvPr id="3" name="2 İçerik Yer Tutucusu"/>
          <p:cNvSpPr>
            <a:spLocks noGrp="1"/>
          </p:cNvSpPr>
          <p:nvPr>
            <p:ph idx="1"/>
          </p:nvPr>
        </p:nvSpPr>
        <p:spPr/>
        <p:txBody>
          <a:bodyPr/>
          <a:lstStyle/>
          <a:p>
            <a:r>
              <a:rPr lang="tr-TR" dirty="0" smtClean="0"/>
              <a:t>Final oyunları beş set üzerinden oynanır. Üç seti alan oyunu kazanır. </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ÖDÜLLER</a:t>
            </a:r>
            <a:endParaRPr lang="tr-TR" b="1" dirty="0"/>
          </a:p>
        </p:txBody>
      </p:sp>
      <p:sp>
        <p:nvSpPr>
          <p:cNvPr id="3" name="2 İçerik Yer Tutucusu"/>
          <p:cNvSpPr>
            <a:spLocks noGrp="1"/>
          </p:cNvSpPr>
          <p:nvPr>
            <p:ph idx="1"/>
          </p:nvPr>
        </p:nvSpPr>
        <p:spPr/>
        <p:txBody>
          <a:bodyPr>
            <a:normAutofit lnSpcReduction="10000"/>
          </a:bodyPr>
          <a:lstStyle/>
          <a:p>
            <a:pPr>
              <a:buNone/>
            </a:pPr>
            <a:r>
              <a:rPr lang="tr-TR" dirty="0" smtClean="0"/>
              <a:t>	Turnuvaya katılan her okula “Katılım Belgesi” ve her öğrenciye madalya verilecektir.</a:t>
            </a:r>
          </a:p>
          <a:p>
            <a:pPr>
              <a:buNone/>
            </a:pPr>
            <a:r>
              <a:rPr lang="tr-TR" dirty="0" smtClean="0"/>
              <a:t>	Her sınıf seviyesinin 1. ve 2. olan okullarına kupa verilecektir.</a:t>
            </a:r>
          </a:p>
          <a:p>
            <a:pPr>
              <a:buNone/>
            </a:pPr>
            <a:r>
              <a:rPr lang="tr-TR" dirty="0" smtClean="0"/>
              <a:t>	Her sınıf seviyesinin 1. ve 2. olan öğrencilere hediye verilecektir. </a:t>
            </a:r>
          </a:p>
          <a:p>
            <a:pPr>
              <a:buNone/>
            </a:pPr>
            <a:r>
              <a:rPr lang="tr-TR" dirty="0" smtClean="0"/>
              <a:t>	Ödüller,  tamamlanan oyunların sonunda verilecektir. </a:t>
            </a:r>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normAutofit/>
          </a:bodyPr>
          <a:lstStyle/>
          <a:p>
            <a:r>
              <a:rPr lang="tr-TR" sz="3600" b="1" dirty="0" smtClean="0">
                <a:latin typeface="Bahnschrift" pitchFamily="34" charset="0"/>
              </a:rPr>
              <a:t>1. SINIFLAR FİKSTÜRÜ</a:t>
            </a:r>
            <a:endParaRPr lang="tr-TR" sz="3600" b="1" dirty="0">
              <a:latin typeface="Bahnschrift" pitchFamily="34" charset="0"/>
            </a:endParaRPr>
          </a:p>
        </p:txBody>
      </p:sp>
      <p:sp>
        <p:nvSpPr>
          <p:cNvPr id="5" name="1 Başlık"/>
          <p:cNvSpPr txBox="1">
            <a:spLocks/>
          </p:cNvSpPr>
          <p:nvPr/>
        </p:nvSpPr>
        <p:spPr>
          <a:xfrm>
            <a:off x="467544" y="3140968"/>
            <a:ext cx="8229600" cy="2880320"/>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3600" b="0" i="0"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A1-A3	A2-A4	</a:t>
            </a:r>
            <a:endParaRPr kumimoji="0" lang="tr-TR" sz="3200" b="0" i="0" u="none" strike="noStrike" kern="1200" cap="none" spc="0" normalizeH="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B1-B3	B2-B4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C1-C3		C2 (KURAYLA ÇIKACAK)</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D1-D3	D2 (KURAYLA ÇIKACAK)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YARI FİNAL</a:t>
            </a:r>
            <a:r>
              <a:rPr lang="tr-TR" sz="3200" baseline="0" dirty="0" smtClean="0">
                <a:latin typeface="+mj-lt"/>
                <a:ea typeface="+mj-ea"/>
                <a:cs typeface="+mj-cs"/>
              </a:rPr>
              <a:t>:</a:t>
            </a:r>
            <a:r>
              <a:rPr lang="tr-TR" sz="3200" dirty="0" smtClean="0">
                <a:latin typeface="+mj-lt"/>
                <a:ea typeface="+mj-ea"/>
                <a:cs typeface="+mj-cs"/>
              </a:rPr>
              <a:t>   </a:t>
            </a:r>
            <a:r>
              <a:rPr lang="tr-TR" sz="3200" baseline="0" dirty="0" smtClean="0">
                <a:latin typeface="+mj-lt"/>
                <a:ea typeface="+mj-ea"/>
                <a:cs typeface="+mj-cs"/>
              </a:rPr>
              <a:t>A&amp;B		C&amp;D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8" name="3 İçerik Yer Tutucusu"/>
          <p:cNvGraphicFramePr>
            <a:graphicFrameLocks/>
          </p:cNvGraphicFramePr>
          <p:nvPr>
            <p:extLst>
              <p:ext uri="{D42A27DB-BD31-4B8C-83A1-F6EECF244321}">
                <p14:modId xmlns:p14="http://schemas.microsoft.com/office/powerpoint/2010/main" xmlns="" val="2254177053"/>
              </p:ext>
            </p:extLst>
          </p:nvPr>
        </p:nvGraphicFramePr>
        <p:xfrm>
          <a:off x="539552" y="980728"/>
          <a:ext cx="8229600" cy="2219960"/>
        </p:xfrm>
        <a:graphic>
          <a:graphicData uri="http://schemas.openxmlformats.org/drawingml/2006/table">
            <a:tbl>
              <a:tblPr firstRow="1" bandRow="1">
                <a:tableStyleId>{5C22544A-7EE6-4342-B048-85BDC9FD1C3A}</a:tableStyleId>
              </a:tblPr>
              <a:tblGrid>
                <a:gridCol w="370384"/>
                <a:gridCol w="1687016"/>
                <a:gridCol w="401216"/>
                <a:gridCol w="1645840"/>
                <a:gridCol w="442392"/>
                <a:gridCol w="1625352"/>
                <a:gridCol w="390872"/>
                <a:gridCol w="1666528"/>
              </a:tblGrid>
              <a:tr h="360040">
                <a:tc>
                  <a:txBody>
                    <a:bodyPr/>
                    <a:lstStyle/>
                    <a:p>
                      <a:endParaRPr lang="tr-TR" dirty="0"/>
                    </a:p>
                  </a:txBody>
                  <a:tcPr/>
                </a:tc>
                <a:tc>
                  <a:txBody>
                    <a:bodyPr/>
                    <a:lstStyle/>
                    <a:p>
                      <a:pPr algn="ctr"/>
                      <a:r>
                        <a:rPr lang="tr-TR" dirty="0" smtClean="0"/>
                        <a:t>A</a:t>
                      </a:r>
                      <a:endParaRPr lang="tr-TR" dirty="0"/>
                    </a:p>
                  </a:txBody>
                  <a:tcPr/>
                </a:tc>
                <a:tc>
                  <a:txBody>
                    <a:bodyPr/>
                    <a:lstStyle/>
                    <a:p>
                      <a:endParaRPr lang="tr-TR"/>
                    </a:p>
                  </a:txBody>
                  <a:tcPr/>
                </a:tc>
                <a:tc>
                  <a:txBody>
                    <a:bodyPr/>
                    <a:lstStyle/>
                    <a:p>
                      <a:pPr algn="ctr"/>
                      <a:r>
                        <a:rPr lang="tr-TR" dirty="0" smtClean="0"/>
                        <a:t>B</a:t>
                      </a:r>
                      <a:endParaRPr lang="tr-TR" dirty="0"/>
                    </a:p>
                  </a:txBody>
                  <a:tcPr/>
                </a:tc>
                <a:tc>
                  <a:txBody>
                    <a:bodyPr/>
                    <a:lstStyle/>
                    <a:p>
                      <a:endParaRPr lang="tr-TR"/>
                    </a:p>
                  </a:txBody>
                  <a:tcPr/>
                </a:tc>
                <a:tc>
                  <a:txBody>
                    <a:bodyPr/>
                    <a:lstStyle/>
                    <a:p>
                      <a:pPr algn="ctr"/>
                      <a:r>
                        <a:rPr lang="tr-TR" dirty="0" smtClean="0"/>
                        <a:t>C</a:t>
                      </a:r>
                      <a:endParaRPr lang="tr-TR" dirty="0"/>
                    </a:p>
                  </a:txBody>
                  <a:tcPr/>
                </a:tc>
                <a:tc>
                  <a:txBody>
                    <a:bodyPr/>
                    <a:lstStyle/>
                    <a:p>
                      <a:endParaRPr lang="tr-TR"/>
                    </a:p>
                  </a:txBody>
                  <a:tcPr/>
                </a:tc>
                <a:tc>
                  <a:txBody>
                    <a:bodyPr/>
                    <a:lstStyle/>
                    <a:p>
                      <a:pPr algn="ctr"/>
                      <a:r>
                        <a:rPr lang="tr-TR" dirty="0" smtClean="0"/>
                        <a:t>D</a:t>
                      </a:r>
                      <a:endParaRPr lang="tr-TR" dirty="0"/>
                    </a:p>
                  </a:txBody>
                  <a:tcPr/>
                </a:tc>
              </a:tr>
              <a:tr h="370840">
                <a:tc>
                  <a:txBody>
                    <a:bodyPr/>
                    <a:lstStyle/>
                    <a:p>
                      <a:r>
                        <a:rPr lang="tr-TR" dirty="0" smtClean="0"/>
                        <a:t>1</a:t>
                      </a:r>
                      <a:endParaRPr lang="tr-TR" dirty="0"/>
                    </a:p>
                  </a:txBody>
                  <a:tcPr/>
                </a:tc>
                <a:tc>
                  <a:txBody>
                    <a:bodyPr/>
                    <a:lstStyle/>
                    <a:p>
                      <a:r>
                        <a:rPr lang="tr-TR" dirty="0" smtClean="0"/>
                        <a:t>HÜRRİYET</a:t>
                      </a:r>
                      <a:endParaRPr lang="tr-TR" dirty="0"/>
                    </a:p>
                  </a:txBody>
                  <a:tcPr/>
                </a:tc>
                <a:tc>
                  <a:txBody>
                    <a:bodyPr/>
                    <a:lstStyle/>
                    <a:p>
                      <a:r>
                        <a:rPr lang="tr-TR" dirty="0" smtClean="0"/>
                        <a:t>1</a:t>
                      </a:r>
                      <a:endParaRPr lang="tr-TR" dirty="0"/>
                    </a:p>
                  </a:txBody>
                  <a:tcPr/>
                </a:tc>
                <a:tc>
                  <a:txBody>
                    <a:bodyPr/>
                    <a:lstStyle/>
                    <a:p>
                      <a:r>
                        <a:rPr lang="tr-TR" dirty="0" smtClean="0"/>
                        <a:t>50. YIL</a:t>
                      </a:r>
                      <a:endParaRPr lang="tr-TR" dirty="0"/>
                    </a:p>
                  </a:txBody>
                  <a:tcPr/>
                </a:tc>
                <a:tc>
                  <a:txBody>
                    <a:bodyPr/>
                    <a:lstStyle/>
                    <a:p>
                      <a:r>
                        <a:rPr lang="tr-TR" dirty="0" smtClean="0"/>
                        <a:t>1</a:t>
                      </a:r>
                      <a:endParaRPr lang="tr-TR" dirty="0"/>
                    </a:p>
                  </a:txBody>
                  <a:tcPr/>
                </a:tc>
                <a:tc>
                  <a:txBody>
                    <a:bodyPr/>
                    <a:lstStyle/>
                    <a:p>
                      <a:r>
                        <a:rPr lang="tr-TR" dirty="0" smtClean="0"/>
                        <a:t>AYŞE</a:t>
                      </a:r>
                      <a:r>
                        <a:rPr lang="tr-TR" baseline="0" dirty="0" smtClean="0"/>
                        <a:t> SIDIKA</a:t>
                      </a:r>
                      <a:endParaRPr lang="tr-TR" dirty="0"/>
                    </a:p>
                  </a:txBody>
                  <a:tcPr/>
                </a:tc>
                <a:tc>
                  <a:txBody>
                    <a:bodyPr/>
                    <a:lstStyle/>
                    <a:p>
                      <a:r>
                        <a:rPr lang="tr-TR" dirty="0" smtClean="0"/>
                        <a:t>1</a:t>
                      </a:r>
                      <a:endParaRPr lang="tr-TR" dirty="0"/>
                    </a:p>
                  </a:txBody>
                  <a:tcPr/>
                </a:tc>
                <a:tc>
                  <a:txBody>
                    <a:bodyPr/>
                    <a:lstStyle/>
                    <a:p>
                      <a:r>
                        <a:rPr lang="tr-TR" dirty="0" smtClean="0"/>
                        <a:t>ORHAN GAZİ</a:t>
                      </a:r>
                      <a:endParaRPr lang="tr-TR" dirty="0"/>
                    </a:p>
                  </a:txBody>
                  <a:tcPr/>
                </a:tc>
              </a:tr>
              <a:tr h="370840">
                <a:tc>
                  <a:txBody>
                    <a:bodyPr/>
                    <a:lstStyle/>
                    <a:p>
                      <a:r>
                        <a:rPr lang="tr-TR" dirty="0" smtClean="0"/>
                        <a:t>2</a:t>
                      </a:r>
                      <a:endParaRPr lang="tr-TR" dirty="0"/>
                    </a:p>
                  </a:txBody>
                  <a:tcPr/>
                </a:tc>
                <a:tc>
                  <a:txBody>
                    <a:bodyPr/>
                    <a:lstStyle/>
                    <a:p>
                      <a:r>
                        <a:rPr lang="tr-TR" dirty="0" smtClean="0"/>
                        <a:t>EĞİTİM VAKFI</a:t>
                      </a:r>
                      <a:endParaRPr lang="tr-TR" dirty="0"/>
                    </a:p>
                  </a:txBody>
                  <a:tcPr/>
                </a:tc>
                <a:tc>
                  <a:txBody>
                    <a:bodyPr/>
                    <a:lstStyle/>
                    <a:p>
                      <a:r>
                        <a:rPr lang="tr-TR" dirty="0" smtClean="0"/>
                        <a:t>2</a:t>
                      </a:r>
                      <a:endParaRPr lang="tr-TR" dirty="0"/>
                    </a:p>
                  </a:txBody>
                  <a:tcPr/>
                </a:tc>
                <a:tc>
                  <a:txBody>
                    <a:bodyPr/>
                    <a:lstStyle/>
                    <a:p>
                      <a:r>
                        <a:rPr lang="tr-TR" dirty="0" smtClean="0"/>
                        <a:t>SULTAN AYHAN</a:t>
                      </a:r>
                      <a:endParaRPr lang="tr-TR" dirty="0"/>
                    </a:p>
                  </a:txBody>
                  <a:tcPr/>
                </a:tc>
                <a:tc>
                  <a:txBody>
                    <a:bodyPr/>
                    <a:lstStyle/>
                    <a:p>
                      <a:r>
                        <a:rPr lang="tr-TR" dirty="0" smtClean="0"/>
                        <a:t>2</a:t>
                      </a:r>
                      <a:endParaRPr lang="tr-TR" dirty="0"/>
                    </a:p>
                  </a:txBody>
                  <a:tcPr/>
                </a:tc>
                <a:tc>
                  <a:txBody>
                    <a:bodyPr/>
                    <a:lstStyle/>
                    <a:p>
                      <a:r>
                        <a:rPr lang="tr-TR" dirty="0" smtClean="0"/>
                        <a:t>EŞREFBEY</a:t>
                      </a:r>
                      <a:endParaRPr lang="tr-TR" dirty="0"/>
                    </a:p>
                  </a:txBody>
                  <a:tcPr/>
                </a:tc>
                <a:tc>
                  <a:txBody>
                    <a:bodyPr/>
                    <a:lstStyle/>
                    <a:p>
                      <a:r>
                        <a:rPr lang="tr-TR" dirty="0" smtClean="0"/>
                        <a:t>2</a:t>
                      </a:r>
                      <a:endParaRPr lang="tr-TR" dirty="0"/>
                    </a:p>
                  </a:txBody>
                  <a:tcPr/>
                </a:tc>
                <a:tc>
                  <a:txBody>
                    <a:bodyPr/>
                    <a:lstStyle/>
                    <a:p>
                      <a:r>
                        <a:rPr lang="tr-TR" dirty="0" smtClean="0"/>
                        <a:t>YAHYA KEMAL</a:t>
                      </a:r>
                      <a:endParaRPr lang="tr-TR" dirty="0"/>
                    </a:p>
                  </a:txBody>
                  <a:tcPr/>
                </a:tc>
              </a:tr>
              <a:tr h="370840">
                <a:tc>
                  <a:txBody>
                    <a:bodyPr/>
                    <a:lstStyle/>
                    <a:p>
                      <a:r>
                        <a:rPr lang="tr-TR" dirty="0" smtClean="0"/>
                        <a:t>3</a:t>
                      </a:r>
                      <a:endParaRPr lang="tr-TR" dirty="0"/>
                    </a:p>
                  </a:txBody>
                  <a:tcPr/>
                </a:tc>
                <a:tc>
                  <a:txBody>
                    <a:bodyPr/>
                    <a:lstStyle/>
                    <a:p>
                      <a:r>
                        <a:rPr lang="tr-TR" dirty="0" smtClean="0"/>
                        <a:t>İL GENEL MEC.</a:t>
                      </a:r>
                      <a:endParaRPr lang="tr-TR" dirty="0"/>
                    </a:p>
                  </a:txBody>
                  <a:tcPr/>
                </a:tc>
                <a:tc>
                  <a:txBody>
                    <a:bodyPr/>
                    <a:lstStyle/>
                    <a:p>
                      <a:r>
                        <a:rPr lang="tr-TR" dirty="0" smtClean="0"/>
                        <a:t>3</a:t>
                      </a:r>
                      <a:endParaRPr lang="tr-TR" dirty="0"/>
                    </a:p>
                  </a:txBody>
                  <a:tcPr/>
                </a:tc>
                <a:tc>
                  <a:txBody>
                    <a:bodyPr/>
                    <a:lstStyle/>
                    <a:p>
                      <a:r>
                        <a:rPr lang="tr-TR" dirty="0" smtClean="0"/>
                        <a:t>M. ALP TİRY.</a:t>
                      </a:r>
                      <a:endParaRPr lang="tr-TR" dirty="0"/>
                    </a:p>
                  </a:txBody>
                  <a:tcPr/>
                </a:tc>
                <a:tc>
                  <a:txBody>
                    <a:bodyPr/>
                    <a:lstStyle/>
                    <a:p>
                      <a:r>
                        <a:rPr lang="tr-TR" dirty="0" smtClean="0"/>
                        <a:t>3</a:t>
                      </a:r>
                      <a:endParaRPr lang="tr-TR" dirty="0"/>
                    </a:p>
                  </a:txBody>
                  <a:tcPr/>
                </a:tc>
                <a:tc>
                  <a:txBody>
                    <a:bodyPr/>
                    <a:lstStyle/>
                    <a:p>
                      <a:r>
                        <a:rPr lang="tr-TR" dirty="0" smtClean="0"/>
                        <a:t>EMLAK KON.</a:t>
                      </a:r>
                      <a:endParaRPr lang="tr-TR" dirty="0"/>
                    </a:p>
                  </a:txBody>
                  <a:tcPr/>
                </a:tc>
                <a:tc>
                  <a:txBody>
                    <a:bodyPr/>
                    <a:lstStyle/>
                    <a:p>
                      <a:r>
                        <a:rPr lang="tr-TR" dirty="0" smtClean="0"/>
                        <a:t>3</a:t>
                      </a:r>
                      <a:endParaRPr lang="tr-TR" dirty="0"/>
                    </a:p>
                  </a:txBody>
                  <a:tcPr/>
                </a:tc>
                <a:tc>
                  <a:txBody>
                    <a:bodyPr/>
                    <a:lstStyle/>
                    <a:p>
                      <a:r>
                        <a:rPr lang="tr-TR" dirty="0" smtClean="0"/>
                        <a:t>MUSTAFA PAŞA</a:t>
                      </a:r>
                      <a:endParaRPr lang="tr-TR" dirty="0"/>
                    </a:p>
                  </a:txBody>
                  <a:tcPr/>
                </a:tc>
              </a:tr>
              <a:tr h="370840">
                <a:tc>
                  <a:txBody>
                    <a:bodyPr/>
                    <a:lstStyle/>
                    <a:p>
                      <a:r>
                        <a:rPr lang="tr-TR" dirty="0" smtClean="0"/>
                        <a:t>4</a:t>
                      </a:r>
                      <a:endParaRPr lang="tr-TR" dirty="0"/>
                    </a:p>
                  </a:txBody>
                  <a:tcPr/>
                </a:tc>
                <a:tc>
                  <a:txBody>
                    <a:bodyPr/>
                    <a:lstStyle/>
                    <a:p>
                      <a:r>
                        <a:rPr lang="tr-TR" dirty="0" smtClean="0"/>
                        <a:t>MUTLUKENT</a:t>
                      </a:r>
                      <a:endParaRPr lang="tr-TR" dirty="0"/>
                    </a:p>
                  </a:txBody>
                  <a:tcPr/>
                </a:tc>
                <a:tc>
                  <a:txBody>
                    <a:bodyPr/>
                    <a:lstStyle/>
                    <a:p>
                      <a:r>
                        <a:rPr lang="tr-TR" dirty="0" smtClean="0"/>
                        <a:t>4</a:t>
                      </a:r>
                      <a:endParaRPr lang="tr-TR" dirty="0"/>
                    </a:p>
                  </a:txBody>
                  <a:tcPr/>
                </a:tc>
                <a:tc>
                  <a:txBody>
                    <a:bodyPr/>
                    <a:lstStyle/>
                    <a:p>
                      <a:r>
                        <a:rPr lang="tr-TR" dirty="0" smtClean="0"/>
                        <a:t>ŞEHİT </a:t>
                      </a:r>
                      <a:r>
                        <a:rPr lang="tr-TR" smtClean="0"/>
                        <a:t>İLKER </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r h="370840">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43408"/>
            <a:ext cx="8229600" cy="1143000"/>
          </a:xfrm>
        </p:spPr>
        <p:txBody>
          <a:bodyPr>
            <a:normAutofit/>
          </a:bodyPr>
          <a:lstStyle/>
          <a:p>
            <a:r>
              <a:rPr lang="tr-TR" sz="3600" b="1" dirty="0" smtClean="0">
                <a:latin typeface="Bahnschrift" pitchFamily="34" charset="0"/>
              </a:rPr>
              <a:t>2. SINIFLAR FİKSTÜRÜ</a:t>
            </a:r>
            <a:endParaRPr lang="tr-TR" sz="3600" b="1" dirty="0">
              <a:latin typeface="Bahnschrift" pitchFamily="34" charset="0"/>
            </a:endParaRPr>
          </a:p>
        </p:txBody>
      </p:sp>
      <p:graphicFrame>
        <p:nvGraphicFramePr>
          <p:cNvPr id="4" name="3 İçerik Yer Tutucusu"/>
          <p:cNvGraphicFramePr>
            <a:graphicFrameLocks noGrp="1"/>
          </p:cNvGraphicFramePr>
          <p:nvPr>
            <p:ph idx="4294967295"/>
            <p:extLst>
              <p:ext uri="{D42A27DB-BD31-4B8C-83A1-F6EECF244321}">
                <p14:modId xmlns:p14="http://schemas.microsoft.com/office/powerpoint/2010/main" xmlns="" val="3400853550"/>
              </p:ext>
            </p:extLst>
          </p:nvPr>
        </p:nvGraphicFramePr>
        <p:xfrm>
          <a:off x="539552" y="620688"/>
          <a:ext cx="8229600" cy="2219960"/>
        </p:xfrm>
        <a:graphic>
          <a:graphicData uri="http://schemas.openxmlformats.org/drawingml/2006/table">
            <a:tbl>
              <a:tblPr firstRow="1" bandRow="1">
                <a:tableStyleId>{5C22544A-7EE6-4342-B048-85BDC9FD1C3A}</a:tableStyleId>
              </a:tblPr>
              <a:tblGrid>
                <a:gridCol w="370384"/>
                <a:gridCol w="1687016"/>
                <a:gridCol w="401216"/>
                <a:gridCol w="1656184"/>
                <a:gridCol w="432048"/>
                <a:gridCol w="1625352"/>
                <a:gridCol w="390872"/>
                <a:gridCol w="1666528"/>
              </a:tblGrid>
              <a:tr h="360040">
                <a:tc>
                  <a:txBody>
                    <a:bodyPr/>
                    <a:lstStyle/>
                    <a:p>
                      <a:endParaRPr lang="tr-TR" dirty="0"/>
                    </a:p>
                  </a:txBody>
                  <a:tcPr/>
                </a:tc>
                <a:tc>
                  <a:txBody>
                    <a:bodyPr/>
                    <a:lstStyle/>
                    <a:p>
                      <a:pPr algn="ctr"/>
                      <a:r>
                        <a:rPr lang="tr-TR" dirty="0" smtClean="0"/>
                        <a:t>A</a:t>
                      </a:r>
                      <a:endParaRPr lang="tr-TR" dirty="0"/>
                    </a:p>
                  </a:txBody>
                  <a:tcPr/>
                </a:tc>
                <a:tc>
                  <a:txBody>
                    <a:bodyPr/>
                    <a:lstStyle/>
                    <a:p>
                      <a:endParaRPr lang="tr-TR"/>
                    </a:p>
                  </a:txBody>
                  <a:tcPr/>
                </a:tc>
                <a:tc>
                  <a:txBody>
                    <a:bodyPr/>
                    <a:lstStyle/>
                    <a:p>
                      <a:pPr algn="ctr"/>
                      <a:r>
                        <a:rPr lang="tr-TR" dirty="0" smtClean="0"/>
                        <a:t>B</a:t>
                      </a:r>
                      <a:endParaRPr lang="tr-TR" dirty="0"/>
                    </a:p>
                  </a:txBody>
                  <a:tcPr/>
                </a:tc>
                <a:tc>
                  <a:txBody>
                    <a:bodyPr/>
                    <a:lstStyle/>
                    <a:p>
                      <a:endParaRPr lang="tr-TR"/>
                    </a:p>
                  </a:txBody>
                  <a:tcPr/>
                </a:tc>
                <a:tc>
                  <a:txBody>
                    <a:bodyPr/>
                    <a:lstStyle/>
                    <a:p>
                      <a:pPr algn="ctr"/>
                      <a:r>
                        <a:rPr lang="tr-TR" dirty="0" smtClean="0"/>
                        <a:t>C</a:t>
                      </a:r>
                      <a:endParaRPr lang="tr-TR" dirty="0"/>
                    </a:p>
                  </a:txBody>
                  <a:tcPr/>
                </a:tc>
                <a:tc>
                  <a:txBody>
                    <a:bodyPr/>
                    <a:lstStyle/>
                    <a:p>
                      <a:endParaRPr lang="tr-TR"/>
                    </a:p>
                  </a:txBody>
                  <a:tcPr/>
                </a:tc>
                <a:tc>
                  <a:txBody>
                    <a:bodyPr/>
                    <a:lstStyle/>
                    <a:p>
                      <a:pPr algn="ctr"/>
                      <a:r>
                        <a:rPr lang="tr-TR" dirty="0" smtClean="0"/>
                        <a:t>D</a:t>
                      </a:r>
                      <a:endParaRPr lang="tr-TR" dirty="0"/>
                    </a:p>
                  </a:txBody>
                  <a:tcPr/>
                </a:tc>
              </a:tr>
              <a:tr h="370840">
                <a:tc>
                  <a:txBody>
                    <a:bodyPr/>
                    <a:lstStyle/>
                    <a:p>
                      <a:r>
                        <a:rPr lang="tr-TR" dirty="0" smtClean="0"/>
                        <a:t>1</a:t>
                      </a:r>
                      <a:endParaRPr lang="tr-TR" dirty="0"/>
                    </a:p>
                  </a:txBody>
                  <a:tcPr/>
                </a:tc>
                <a:tc>
                  <a:txBody>
                    <a:bodyPr/>
                    <a:lstStyle/>
                    <a:p>
                      <a:r>
                        <a:rPr lang="tr-TR" dirty="0" smtClean="0"/>
                        <a:t>ŞEHİT İLKER</a:t>
                      </a:r>
                      <a:endParaRPr lang="tr-TR" dirty="0"/>
                    </a:p>
                  </a:txBody>
                  <a:tcPr/>
                </a:tc>
                <a:tc>
                  <a:txBody>
                    <a:bodyPr/>
                    <a:lstStyle/>
                    <a:p>
                      <a:r>
                        <a:rPr lang="tr-TR" dirty="0" smtClean="0"/>
                        <a:t>1</a:t>
                      </a:r>
                      <a:endParaRPr lang="tr-TR" dirty="0"/>
                    </a:p>
                  </a:txBody>
                  <a:tcPr/>
                </a:tc>
                <a:tc>
                  <a:txBody>
                    <a:bodyPr/>
                    <a:lstStyle/>
                    <a:p>
                      <a:r>
                        <a:rPr lang="tr-TR" dirty="0" smtClean="0"/>
                        <a:t>EMLAK KON.</a:t>
                      </a:r>
                      <a:endParaRPr lang="tr-TR" dirty="0"/>
                    </a:p>
                  </a:txBody>
                  <a:tcPr/>
                </a:tc>
                <a:tc>
                  <a:txBody>
                    <a:bodyPr/>
                    <a:lstStyle/>
                    <a:p>
                      <a:r>
                        <a:rPr lang="tr-TR" dirty="0" smtClean="0"/>
                        <a:t>1</a:t>
                      </a:r>
                      <a:endParaRPr lang="tr-TR" dirty="0"/>
                    </a:p>
                  </a:txBody>
                  <a:tcPr/>
                </a:tc>
                <a:tc>
                  <a:txBody>
                    <a:bodyPr/>
                    <a:lstStyle/>
                    <a:p>
                      <a:r>
                        <a:rPr lang="tr-TR" dirty="0" smtClean="0"/>
                        <a:t>M.AKİF ERSOY</a:t>
                      </a:r>
                      <a:endParaRPr lang="tr-TR" dirty="0"/>
                    </a:p>
                  </a:txBody>
                  <a:tcPr/>
                </a:tc>
                <a:tc>
                  <a:txBody>
                    <a:bodyPr/>
                    <a:lstStyle/>
                    <a:p>
                      <a:r>
                        <a:rPr lang="tr-TR" dirty="0" smtClean="0"/>
                        <a:t>1</a:t>
                      </a:r>
                      <a:endParaRPr lang="tr-TR" dirty="0"/>
                    </a:p>
                  </a:txBody>
                  <a:tcPr/>
                </a:tc>
                <a:tc>
                  <a:txBody>
                    <a:bodyPr/>
                    <a:lstStyle/>
                    <a:p>
                      <a:r>
                        <a:rPr lang="tr-TR" dirty="0" smtClean="0"/>
                        <a:t>TAVŞANLI</a:t>
                      </a:r>
                      <a:endParaRPr lang="tr-TR" dirty="0"/>
                    </a:p>
                  </a:txBody>
                  <a:tcPr/>
                </a:tc>
              </a:tr>
              <a:tr h="370840">
                <a:tc>
                  <a:txBody>
                    <a:bodyPr/>
                    <a:lstStyle/>
                    <a:p>
                      <a:r>
                        <a:rPr lang="tr-TR" dirty="0" smtClean="0"/>
                        <a:t>2</a:t>
                      </a:r>
                      <a:endParaRPr lang="tr-TR" dirty="0"/>
                    </a:p>
                  </a:txBody>
                  <a:tcPr/>
                </a:tc>
                <a:tc>
                  <a:txBody>
                    <a:bodyPr/>
                    <a:lstStyle/>
                    <a:p>
                      <a:r>
                        <a:rPr lang="tr-TR" dirty="0" smtClean="0"/>
                        <a:t>AYŞE SIDEKA</a:t>
                      </a:r>
                      <a:endParaRPr lang="tr-TR" dirty="0"/>
                    </a:p>
                  </a:txBody>
                  <a:tcPr/>
                </a:tc>
                <a:tc>
                  <a:txBody>
                    <a:bodyPr/>
                    <a:lstStyle/>
                    <a:p>
                      <a:r>
                        <a:rPr lang="tr-TR" dirty="0" smtClean="0"/>
                        <a:t>2</a:t>
                      </a:r>
                      <a:endParaRPr lang="tr-TR" dirty="0"/>
                    </a:p>
                  </a:txBody>
                  <a:tcPr/>
                </a:tc>
                <a:tc>
                  <a:txBody>
                    <a:bodyPr/>
                    <a:lstStyle/>
                    <a:p>
                      <a:r>
                        <a:rPr lang="tr-TR" dirty="0" smtClean="0"/>
                        <a:t>EŞREF BEY</a:t>
                      </a:r>
                      <a:endParaRPr lang="tr-TR" dirty="0"/>
                    </a:p>
                  </a:txBody>
                  <a:tcPr/>
                </a:tc>
                <a:tc>
                  <a:txBody>
                    <a:bodyPr/>
                    <a:lstStyle/>
                    <a:p>
                      <a:r>
                        <a:rPr lang="tr-TR" dirty="0" smtClean="0"/>
                        <a:t>2</a:t>
                      </a:r>
                      <a:endParaRPr lang="tr-TR" dirty="0"/>
                    </a:p>
                  </a:txBody>
                  <a:tcPr/>
                </a:tc>
                <a:tc>
                  <a:txBody>
                    <a:bodyPr/>
                    <a:lstStyle/>
                    <a:p>
                      <a:r>
                        <a:rPr lang="tr-TR" dirty="0" smtClean="0"/>
                        <a:t>ORHAN GAZİ</a:t>
                      </a:r>
                      <a:endParaRPr lang="tr-TR" dirty="0"/>
                    </a:p>
                  </a:txBody>
                  <a:tcPr/>
                </a:tc>
                <a:tc>
                  <a:txBody>
                    <a:bodyPr/>
                    <a:lstStyle/>
                    <a:p>
                      <a:r>
                        <a:rPr lang="tr-TR" dirty="0" smtClean="0"/>
                        <a:t>2</a:t>
                      </a:r>
                      <a:endParaRPr lang="tr-TR" dirty="0"/>
                    </a:p>
                  </a:txBody>
                  <a:tcPr/>
                </a:tc>
                <a:tc>
                  <a:txBody>
                    <a:bodyPr/>
                    <a:lstStyle/>
                    <a:p>
                      <a:r>
                        <a:rPr lang="tr-TR" dirty="0" smtClean="0"/>
                        <a:t>MUSTAFA PAŞA</a:t>
                      </a:r>
                      <a:endParaRPr lang="tr-TR" dirty="0"/>
                    </a:p>
                  </a:txBody>
                  <a:tcPr/>
                </a:tc>
              </a:tr>
              <a:tr h="370840">
                <a:tc>
                  <a:txBody>
                    <a:bodyPr/>
                    <a:lstStyle/>
                    <a:p>
                      <a:r>
                        <a:rPr lang="tr-TR" dirty="0" smtClean="0"/>
                        <a:t>3</a:t>
                      </a:r>
                      <a:endParaRPr lang="tr-TR" dirty="0"/>
                    </a:p>
                  </a:txBody>
                  <a:tcPr/>
                </a:tc>
                <a:tc>
                  <a:txBody>
                    <a:bodyPr/>
                    <a:lstStyle/>
                    <a:p>
                      <a:r>
                        <a:rPr lang="tr-TR" dirty="0" smtClean="0"/>
                        <a:t>MUTLUKENT</a:t>
                      </a:r>
                      <a:endParaRPr lang="tr-TR" dirty="0"/>
                    </a:p>
                  </a:txBody>
                  <a:tcPr/>
                </a:tc>
                <a:tc>
                  <a:txBody>
                    <a:bodyPr/>
                    <a:lstStyle/>
                    <a:p>
                      <a:r>
                        <a:rPr lang="tr-TR" dirty="0" smtClean="0"/>
                        <a:t>3</a:t>
                      </a:r>
                      <a:endParaRPr lang="tr-TR" dirty="0"/>
                    </a:p>
                  </a:txBody>
                  <a:tcPr/>
                </a:tc>
                <a:tc>
                  <a:txBody>
                    <a:bodyPr/>
                    <a:lstStyle/>
                    <a:p>
                      <a:r>
                        <a:rPr lang="tr-TR" dirty="0" smtClean="0"/>
                        <a:t>SULTAN AYHAN</a:t>
                      </a:r>
                      <a:endParaRPr lang="tr-TR" dirty="0"/>
                    </a:p>
                  </a:txBody>
                  <a:tcPr/>
                </a:tc>
                <a:tc>
                  <a:txBody>
                    <a:bodyPr/>
                    <a:lstStyle/>
                    <a:p>
                      <a:r>
                        <a:rPr lang="tr-TR" dirty="0" smtClean="0"/>
                        <a:t>3</a:t>
                      </a:r>
                      <a:endParaRPr lang="tr-TR" dirty="0"/>
                    </a:p>
                  </a:txBody>
                  <a:tcPr/>
                </a:tc>
                <a:tc>
                  <a:txBody>
                    <a:bodyPr/>
                    <a:lstStyle/>
                    <a:p>
                      <a:r>
                        <a:rPr lang="tr-TR" dirty="0" smtClean="0"/>
                        <a:t>ÜLKEM</a:t>
                      </a:r>
                      <a:endParaRPr lang="tr-TR" dirty="0"/>
                    </a:p>
                  </a:txBody>
                  <a:tcPr/>
                </a:tc>
                <a:tc>
                  <a:txBody>
                    <a:bodyPr/>
                    <a:lstStyle/>
                    <a:p>
                      <a:r>
                        <a:rPr lang="tr-TR" dirty="0" smtClean="0"/>
                        <a:t>3</a:t>
                      </a:r>
                      <a:endParaRPr lang="tr-TR" dirty="0"/>
                    </a:p>
                  </a:txBody>
                  <a:tcPr/>
                </a:tc>
                <a:tc>
                  <a:txBody>
                    <a:bodyPr/>
                    <a:lstStyle/>
                    <a:p>
                      <a:r>
                        <a:rPr lang="tr-TR" dirty="0" smtClean="0"/>
                        <a:t>YAHYA KEMAL</a:t>
                      </a:r>
                      <a:endParaRPr lang="tr-TR" dirty="0"/>
                    </a:p>
                  </a:txBody>
                  <a:tcPr/>
                </a:tc>
              </a:tr>
              <a:tr h="370840">
                <a:tc>
                  <a:txBody>
                    <a:bodyPr/>
                    <a:lstStyle/>
                    <a:p>
                      <a:r>
                        <a:rPr lang="tr-TR" dirty="0" smtClean="0"/>
                        <a:t>4</a:t>
                      </a:r>
                      <a:endParaRPr lang="tr-TR" dirty="0"/>
                    </a:p>
                  </a:txBody>
                  <a:tcPr/>
                </a:tc>
                <a:tc>
                  <a:txBody>
                    <a:bodyPr/>
                    <a:lstStyle/>
                    <a:p>
                      <a:r>
                        <a:rPr lang="tr-TR" dirty="0" smtClean="0"/>
                        <a:t>İL GENEL MEC.</a:t>
                      </a:r>
                      <a:endParaRPr lang="tr-TR" dirty="0"/>
                    </a:p>
                  </a:txBody>
                  <a:tcPr/>
                </a:tc>
                <a:tc>
                  <a:txBody>
                    <a:bodyPr/>
                    <a:lstStyle/>
                    <a:p>
                      <a:r>
                        <a:rPr lang="tr-TR" dirty="0" smtClean="0"/>
                        <a:t>4</a:t>
                      </a:r>
                      <a:endParaRPr lang="tr-TR" dirty="0"/>
                    </a:p>
                  </a:txBody>
                  <a:tcPr/>
                </a:tc>
                <a:tc>
                  <a:txBody>
                    <a:bodyPr/>
                    <a:lstStyle/>
                    <a:p>
                      <a:r>
                        <a:rPr lang="tr-TR" dirty="0" smtClean="0"/>
                        <a:t>M.ALP TİRYAKİ</a:t>
                      </a:r>
                      <a:endParaRPr lang="tr-TR" dirty="0"/>
                    </a:p>
                  </a:txBody>
                  <a:tcPr/>
                </a:tc>
                <a:tc>
                  <a:txBody>
                    <a:bodyPr/>
                    <a:lstStyle/>
                    <a:p>
                      <a:r>
                        <a:rPr lang="tr-TR" dirty="0" smtClean="0"/>
                        <a:t>4</a:t>
                      </a:r>
                      <a:endParaRPr lang="tr-TR" dirty="0"/>
                    </a:p>
                  </a:txBody>
                  <a:tcPr/>
                </a:tc>
                <a:tc>
                  <a:txBody>
                    <a:bodyPr/>
                    <a:lstStyle/>
                    <a:p>
                      <a:r>
                        <a:rPr lang="tr-TR" dirty="0" smtClean="0"/>
                        <a:t>FEVZİ ÇAKMAK</a:t>
                      </a:r>
                      <a:endParaRPr lang="tr-TR" dirty="0"/>
                    </a:p>
                  </a:txBody>
                  <a:tcPr/>
                </a:tc>
                <a:tc>
                  <a:txBody>
                    <a:bodyPr/>
                    <a:lstStyle/>
                    <a:p>
                      <a:r>
                        <a:rPr lang="tr-TR" dirty="0" smtClean="0"/>
                        <a:t>4</a:t>
                      </a:r>
                      <a:endParaRPr lang="tr-TR" dirty="0"/>
                    </a:p>
                  </a:txBody>
                  <a:tcPr/>
                </a:tc>
                <a:tc>
                  <a:txBody>
                    <a:bodyPr/>
                    <a:lstStyle/>
                    <a:p>
                      <a:r>
                        <a:rPr lang="tr-TR" dirty="0" smtClean="0"/>
                        <a:t>EĞİTİM VAKFI</a:t>
                      </a:r>
                      <a:endParaRPr lang="tr-TR" dirty="0"/>
                    </a:p>
                  </a:txBody>
                  <a:tcPr/>
                </a:tc>
              </a:tr>
              <a:tr h="370840">
                <a:tc>
                  <a:txBody>
                    <a:bodyPr/>
                    <a:lstStyle/>
                    <a:p>
                      <a:r>
                        <a:rPr lang="tr-TR" dirty="0" smtClean="0"/>
                        <a:t>5</a:t>
                      </a:r>
                      <a:endParaRPr lang="tr-TR" dirty="0"/>
                    </a:p>
                  </a:txBody>
                  <a:tcPr/>
                </a:tc>
                <a:tc>
                  <a:txBody>
                    <a:bodyPr/>
                    <a:lstStyle/>
                    <a:p>
                      <a:r>
                        <a:rPr lang="tr-TR" dirty="0" smtClean="0"/>
                        <a:t>HÜRRİYET</a:t>
                      </a:r>
                      <a:endParaRPr lang="tr-TR" dirty="0"/>
                    </a:p>
                  </a:txBody>
                  <a:tcPr/>
                </a:tc>
                <a:tc>
                  <a:txBody>
                    <a:bodyPr/>
                    <a:lstStyle/>
                    <a:p>
                      <a:r>
                        <a:rPr lang="tr-TR" dirty="0" smtClean="0"/>
                        <a:t>5</a:t>
                      </a:r>
                      <a:endParaRPr lang="tr-TR" dirty="0"/>
                    </a:p>
                  </a:txBody>
                  <a:tcPr/>
                </a:tc>
                <a:tc>
                  <a:txBody>
                    <a:bodyPr/>
                    <a:lstStyle/>
                    <a:p>
                      <a:r>
                        <a:rPr lang="tr-TR" dirty="0" smtClean="0"/>
                        <a:t>50. YIL</a:t>
                      </a:r>
                      <a:endParaRPr lang="tr-TR" dirty="0"/>
                    </a:p>
                  </a:txBody>
                  <a:tcPr/>
                </a:tc>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dirty="0"/>
                    </a:p>
                  </a:txBody>
                  <a:tcPr/>
                </a:tc>
              </a:tr>
            </a:tbl>
          </a:graphicData>
        </a:graphic>
      </p:graphicFrame>
      <p:sp>
        <p:nvSpPr>
          <p:cNvPr id="5" name="1 Başlık"/>
          <p:cNvSpPr txBox="1">
            <a:spLocks/>
          </p:cNvSpPr>
          <p:nvPr/>
        </p:nvSpPr>
        <p:spPr>
          <a:xfrm>
            <a:off x="467544" y="3212976"/>
            <a:ext cx="8229600" cy="2880320"/>
          </a:xfrm>
          <a:prstGeom prst="rect">
            <a:avLst/>
          </a:prstGeom>
        </p:spPr>
        <p:txBody>
          <a:bodyPr vert="horz" lIns="91440" tIns="45720" rIns="91440" bIns="45720" rtlCol="0" anchor="ctr">
            <a:normAutofit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36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A1-A3	A2-A4	A5 (KURAYLA</a:t>
            </a:r>
            <a:r>
              <a:rPr kumimoji="0" lang="tr-TR" sz="3200" b="0" i="0" u="none" strike="noStrike" kern="1200" cap="none" spc="0" normalizeH="0" noProof="0" dirty="0" smtClean="0">
                <a:ln>
                  <a:noFill/>
                </a:ln>
                <a:solidFill>
                  <a:schemeClr val="tx1"/>
                </a:solidFill>
                <a:effectLst/>
                <a:uLnTx/>
                <a:uFillTx/>
                <a:latin typeface="+mj-lt"/>
                <a:ea typeface="+mj-ea"/>
                <a:cs typeface="+mj-cs"/>
              </a:rPr>
              <a:t> ÇIKAR)</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B1-B3	B2-B4	B5 (KURAYLA ÇIKAR)</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C1-C3	C2-C4</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D1-D3	D2-D4	</a:t>
            </a:r>
            <a:r>
              <a:rPr lang="tr-TR" sz="3200" dirty="0" smtClean="0">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YARI FİNAL</a:t>
            </a:r>
            <a:r>
              <a:rPr lang="tr-TR" sz="3200" baseline="0" dirty="0" smtClean="0">
                <a:latin typeface="+mj-lt"/>
                <a:ea typeface="+mj-ea"/>
                <a:cs typeface="+mj-cs"/>
              </a:rPr>
              <a:t>:	A&amp;B		C&amp;D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43408"/>
            <a:ext cx="8229600" cy="1143000"/>
          </a:xfrm>
        </p:spPr>
        <p:txBody>
          <a:bodyPr>
            <a:normAutofit/>
          </a:bodyPr>
          <a:lstStyle/>
          <a:p>
            <a:r>
              <a:rPr lang="tr-TR" sz="3600" b="1" dirty="0" smtClean="0">
                <a:latin typeface="Bahnschrift" pitchFamily="34" charset="0"/>
              </a:rPr>
              <a:t>3. SINIFLAR FİKSTÜRÜ</a:t>
            </a:r>
            <a:endParaRPr lang="tr-TR" sz="3600" b="1" dirty="0">
              <a:latin typeface="Bahnschrift" pitchFamily="34" charset="0"/>
            </a:endParaRPr>
          </a:p>
        </p:txBody>
      </p:sp>
      <p:graphicFrame>
        <p:nvGraphicFramePr>
          <p:cNvPr id="5" name="3 İçerik Yer Tutucusu"/>
          <p:cNvGraphicFramePr>
            <a:graphicFrameLocks noGrp="1"/>
          </p:cNvGraphicFramePr>
          <p:nvPr>
            <p:ph idx="4294967295"/>
            <p:extLst>
              <p:ext uri="{D42A27DB-BD31-4B8C-83A1-F6EECF244321}">
                <p14:modId xmlns:p14="http://schemas.microsoft.com/office/powerpoint/2010/main" xmlns="" val="1926593627"/>
              </p:ext>
            </p:extLst>
          </p:nvPr>
        </p:nvGraphicFramePr>
        <p:xfrm>
          <a:off x="467544" y="548680"/>
          <a:ext cx="8229600" cy="2219960"/>
        </p:xfrm>
        <a:graphic>
          <a:graphicData uri="http://schemas.openxmlformats.org/drawingml/2006/table">
            <a:tbl>
              <a:tblPr firstRow="1" bandRow="1">
                <a:tableStyleId>{5C22544A-7EE6-4342-B048-85BDC9FD1C3A}</a:tableStyleId>
              </a:tblPr>
              <a:tblGrid>
                <a:gridCol w="370384"/>
                <a:gridCol w="1687016"/>
                <a:gridCol w="401216"/>
                <a:gridCol w="1656184"/>
                <a:gridCol w="432048"/>
                <a:gridCol w="1625352"/>
                <a:gridCol w="390872"/>
                <a:gridCol w="1666528"/>
              </a:tblGrid>
              <a:tr h="270232">
                <a:tc>
                  <a:txBody>
                    <a:bodyPr/>
                    <a:lstStyle/>
                    <a:p>
                      <a:endParaRPr lang="tr-TR" dirty="0"/>
                    </a:p>
                  </a:txBody>
                  <a:tcPr/>
                </a:tc>
                <a:tc>
                  <a:txBody>
                    <a:bodyPr/>
                    <a:lstStyle/>
                    <a:p>
                      <a:pPr algn="ctr"/>
                      <a:r>
                        <a:rPr lang="tr-TR" dirty="0" smtClean="0"/>
                        <a:t>A</a:t>
                      </a:r>
                      <a:endParaRPr lang="tr-TR" dirty="0"/>
                    </a:p>
                  </a:txBody>
                  <a:tcPr/>
                </a:tc>
                <a:tc>
                  <a:txBody>
                    <a:bodyPr/>
                    <a:lstStyle/>
                    <a:p>
                      <a:endParaRPr lang="tr-TR"/>
                    </a:p>
                  </a:txBody>
                  <a:tcPr/>
                </a:tc>
                <a:tc>
                  <a:txBody>
                    <a:bodyPr/>
                    <a:lstStyle/>
                    <a:p>
                      <a:pPr algn="ctr"/>
                      <a:r>
                        <a:rPr lang="tr-TR" dirty="0" smtClean="0"/>
                        <a:t>B</a:t>
                      </a:r>
                      <a:endParaRPr lang="tr-TR" dirty="0"/>
                    </a:p>
                  </a:txBody>
                  <a:tcPr/>
                </a:tc>
                <a:tc>
                  <a:txBody>
                    <a:bodyPr/>
                    <a:lstStyle/>
                    <a:p>
                      <a:endParaRPr lang="tr-TR"/>
                    </a:p>
                  </a:txBody>
                  <a:tcPr/>
                </a:tc>
                <a:tc>
                  <a:txBody>
                    <a:bodyPr/>
                    <a:lstStyle/>
                    <a:p>
                      <a:pPr algn="ctr"/>
                      <a:r>
                        <a:rPr lang="tr-TR" dirty="0" smtClean="0"/>
                        <a:t>C</a:t>
                      </a:r>
                      <a:endParaRPr lang="tr-TR" dirty="0"/>
                    </a:p>
                  </a:txBody>
                  <a:tcPr/>
                </a:tc>
                <a:tc>
                  <a:txBody>
                    <a:bodyPr/>
                    <a:lstStyle/>
                    <a:p>
                      <a:endParaRPr lang="tr-TR"/>
                    </a:p>
                  </a:txBody>
                  <a:tcPr/>
                </a:tc>
                <a:tc>
                  <a:txBody>
                    <a:bodyPr/>
                    <a:lstStyle/>
                    <a:p>
                      <a:pPr algn="ctr"/>
                      <a:r>
                        <a:rPr lang="tr-TR" dirty="0" smtClean="0"/>
                        <a:t>D</a:t>
                      </a:r>
                      <a:endParaRPr lang="tr-TR" dirty="0"/>
                    </a:p>
                  </a:txBody>
                  <a:tcPr/>
                </a:tc>
              </a:tr>
              <a:tr h="370840">
                <a:tc>
                  <a:txBody>
                    <a:bodyPr/>
                    <a:lstStyle/>
                    <a:p>
                      <a:r>
                        <a:rPr lang="tr-TR" dirty="0" smtClean="0"/>
                        <a:t>1</a:t>
                      </a:r>
                      <a:endParaRPr lang="tr-TR" dirty="0"/>
                    </a:p>
                  </a:txBody>
                  <a:tcPr/>
                </a:tc>
                <a:tc>
                  <a:txBody>
                    <a:bodyPr/>
                    <a:lstStyle/>
                    <a:p>
                      <a:r>
                        <a:rPr lang="tr-TR" dirty="0" smtClean="0"/>
                        <a:t>50. YIL</a:t>
                      </a:r>
                      <a:endParaRPr lang="tr-TR" dirty="0"/>
                    </a:p>
                  </a:txBody>
                  <a:tcPr/>
                </a:tc>
                <a:tc>
                  <a:txBody>
                    <a:bodyPr/>
                    <a:lstStyle/>
                    <a:p>
                      <a:r>
                        <a:rPr lang="tr-TR" dirty="0" smtClean="0"/>
                        <a:t>1</a:t>
                      </a:r>
                      <a:endParaRPr lang="tr-TR" dirty="0"/>
                    </a:p>
                  </a:txBody>
                  <a:tcPr/>
                </a:tc>
                <a:tc>
                  <a:txBody>
                    <a:bodyPr/>
                    <a:lstStyle/>
                    <a:p>
                      <a:r>
                        <a:rPr lang="tr-TR" dirty="0" smtClean="0"/>
                        <a:t>ALP TİRYAKİ</a:t>
                      </a:r>
                      <a:endParaRPr lang="tr-TR" dirty="0"/>
                    </a:p>
                  </a:txBody>
                  <a:tcPr/>
                </a:tc>
                <a:tc>
                  <a:txBody>
                    <a:bodyPr/>
                    <a:lstStyle/>
                    <a:p>
                      <a:r>
                        <a:rPr lang="tr-TR" dirty="0" smtClean="0"/>
                        <a:t>1</a:t>
                      </a:r>
                      <a:endParaRPr lang="tr-TR" dirty="0"/>
                    </a:p>
                  </a:txBody>
                  <a:tcPr/>
                </a:tc>
                <a:tc>
                  <a:txBody>
                    <a:bodyPr/>
                    <a:lstStyle/>
                    <a:p>
                      <a:r>
                        <a:rPr lang="tr-TR" dirty="0" smtClean="0"/>
                        <a:t>EĞİTİM VAKFI</a:t>
                      </a:r>
                      <a:endParaRPr lang="tr-TR" dirty="0"/>
                    </a:p>
                  </a:txBody>
                  <a:tcPr/>
                </a:tc>
                <a:tc>
                  <a:txBody>
                    <a:bodyPr/>
                    <a:lstStyle/>
                    <a:p>
                      <a:r>
                        <a:rPr lang="tr-TR" dirty="0" smtClean="0"/>
                        <a:t>1</a:t>
                      </a:r>
                      <a:endParaRPr lang="tr-TR" dirty="0"/>
                    </a:p>
                  </a:txBody>
                  <a:tcPr/>
                </a:tc>
                <a:tc>
                  <a:txBody>
                    <a:bodyPr/>
                    <a:lstStyle/>
                    <a:p>
                      <a:r>
                        <a:rPr lang="tr-TR" dirty="0" smtClean="0"/>
                        <a:t>SULTAN AYHAN</a:t>
                      </a:r>
                      <a:endParaRPr lang="tr-TR" dirty="0"/>
                    </a:p>
                  </a:txBody>
                  <a:tcPr/>
                </a:tc>
              </a:tr>
              <a:tr h="370840">
                <a:tc>
                  <a:txBody>
                    <a:bodyPr/>
                    <a:lstStyle/>
                    <a:p>
                      <a:r>
                        <a:rPr lang="tr-TR" dirty="0" smtClean="0"/>
                        <a:t>2</a:t>
                      </a:r>
                      <a:endParaRPr lang="tr-TR" dirty="0"/>
                    </a:p>
                  </a:txBody>
                  <a:tcPr/>
                </a:tc>
                <a:tc>
                  <a:txBody>
                    <a:bodyPr/>
                    <a:lstStyle/>
                    <a:p>
                      <a:r>
                        <a:rPr lang="tr-TR" dirty="0" smtClean="0"/>
                        <a:t>ORHAN GAZİ</a:t>
                      </a:r>
                      <a:endParaRPr lang="tr-TR" dirty="0"/>
                    </a:p>
                  </a:txBody>
                  <a:tcPr/>
                </a:tc>
                <a:tc>
                  <a:txBody>
                    <a:bodyPr/>
                    <a:lstStyle/>
                    <a:p>
                      <a:r>
                        <a:rPr lang="tr-TR" dirty="0" smtClean="0"/>
                        <a:t>2</a:t>
                      </a:r>
                      <a:endParaRPr lang="tr-TR" dirty="0"/>
                    </a:p>
                  </a:txBody>
                  <a:tcPr/>
                </a:tc>
                <a:tc>
                  <a:txBody>
                    <a:bodyPr/>
                    <a:lstStyle/>
                    <a:p>
                      <a:r>
                        <a:rPr lang="tr-TR" dirty="0" smtClean="0"/>
                        <a:t>TAVŞANLI</a:t>
                      </a:r>
                      <a:endParaRPr lang="tr-TR" dirty="0"/>
                    </a:p>
                  </a:txBody>
                  <a:tcPr/>
                </a:tc>
                <a:tc>
                  <a:txBody>
                    <a:bodyPr/>
                    <a:lstStyle/>
                    <a:p>
                      <a:r>
                        <a:rPr lang="tr-TR" dirty="0" smtClean="0"/>
                        <a:t>2</a:t>
                      </a:r>
                      <a:endParaRPr lang="tr-TR" dirty="0"/>
                    </a:p>
                  </a:txBody>
                  <a:tcPr/>
                </a:tc>
                <a:tc>
                  <a:txBody>
                    <a:bodyPr/>
                    <a:lstStyle/>
                    <a:p>
                      <a:r>
                        <a:rPr lang="tr-TR" dirty="0" smtClean="0"/>
                        <a:t>MUTLUKENT</a:t>
                      </a:r>
                      <a:endParaRPr lang="tr-TR" dirty="0"/>
                    </a:p>
                  </a:txBody>
                  <a:tcPr/>
                </a:tc>
                <a:tc>
                  <a:txBody>
                    <a:bodyPr/>
                    <a:lstStyle/>
                    <a:p>
                      <a:r>
                        <a:rPr lang="tr-TR" dirty="0" smtClean="0"/>
                        <a:t>2</a:t>
                      </a:r>
                      <a:endParaRPr lang="tr-TR" dirty="0"/>
                    </a:p>
                  </a:txBody>
                  <a:tcPr/>
                </a:tc>
                <a:tc>
                  <a:txBody>
                    <a:bodyPr/>
                    <a:lstStyle/>
                    <a:p>
                      <a:r>
                        <a:rPr lang="tr-TR" dirty="0" smtClean="0"/>
                        <a:t>İL GENEL MEC.</a:t>
                      </a:r>
                      <a:endParaRPr lang="tr-TR" dirty="0"/>
                    </a:p>
                  </a:txBody>
                  <a:tcPr/>
                </a:tc>
              </a:tr>
              <a:tr h="370840">
                <a:tc>
                  <a:txBody>
                    <a:bodyPr/>
                    <a:lstStyle/>
                    <a:p>
                      <a:r>
                        <a:rPr lang="tr-TR" dirty="0" smtClean="0"/>
                        <a:t>3</a:t>
                      </a:r>
                      <a:endParaRPr lang="tr-TR" dirty="0"/>
                    </a:p>
                  </a:txBody>
                  <a:tcPr/>
                </a:tc>
                <a:tc>
                  <a:txBody>
                    <a:bodyPr/>
                    <a:lstStyle/>
                    <a:p>
                      <a:r>
                        <a:rPr lang="tr-TR" dirty="0" smtClean="0"/>
                        <a:t>M. AKİF ERSOY</a:t>
                      </a:r>
                      <a:endParaRPr lang="tr-TR" dirty="0"/>
                    </a:p>
                  </a:txBody>
                  <a:tcPr/>
                </a:tc>
                <a:tc>
                  <a:txBody>
                    <a:bodyPr/>
                    <a:lstStyle/>
                    <a:p>
                      <a:r>
                        <a:rPr lang="tr-TR" dirty="0" smtClean="0"/>
                        <a:t>3</a:t>
                      </a:r>
                      <a:endParaRPr lang="tr-TR" dirty="0"/>
                    </a:p>
                  </a:txBody>
                  <a:tcPr/>
                </a:tc>
                <a:tc>
                  <a:txBody>
                    <a:bodyPr/>
                    <a:lstStyle/>
                    <a:p>
                      <a:r>
                        <a:rPr lang="tr-TR" dirty="0" smtClean="0"/>
                        <a:t>AYŞE SIDIKA</a:t>
                      </a:r>
                      <a:endParaRPr lang="tr-TR" dirty="0"/>
                    </a:p>
                  </a:txBody>
                  <a:tcPr/>
                </a:tc>
                <a:tc>
                  <a:txBody>
                    <a:bodyPr/>
                    <a:lstStyle/>
                    <a:p>
                      <a:r>
                        <a:rPr lang="tr-TR" dirty="0" smtClean="0"/>
                        <a:t>3</a:t>
                      </a:r>
                      <a:endParaRPr lang="tr-TR" dirty="0"/>
                    </a:p>
                  </a:txBody>
                  <a:tcPr/>
                </a:tc>
                <a:tc>
                  <a:txBody>
                    <a:bodyPr/>
                    <a:lstStyle/>
                    <a:p>
                      <a:r>
                        <a:rPr lang="tr-TR" dirty="0" smtClean="0"/>
                        <a:t>MUSTAFA PAŞA</a:t>
                      </a:r>
                      <a:endParaRPr lang="tr-TR" dirty="0"/>
                    </a:p>
                  </a:txBody>
                  <a:tcPr/>
                </a:tc>
                <a:tc>
                  <a:txBody>
                    <a:bodyPr/>
                    <a:lstStyle/>
                    <a:p>
                      <a:r>
                        <a:rPr lang="tr-TR" dirty="0" smtClean="0"/>
                        <a:t>3</a:t>
                      </a:r>
                      <a:endParaRPr lang="tr-TR" dirty="0"/>
                    </a:p>
                  </a:txBody>
                  <a:tcPr/>
                </a:tc>
                <a:tc>
                  <a:txBody>
                    <a:bodyPr/>
                    <a:lstStyle/>
                    <a:p>
                      <a:r>
                        <a:rPr lang="tr-TR" dirty="0" smtClean="0"/>
                        <a:t>YAHYA KEMAL</a:t>
                      </a:r>
                      <a:endParaRPr lang="tr-TR" dirty="0"/>
                    </a:p>
                  </a:txBody>
                  <a:tcPr/>
                </a:tc>
              </a:tr>
              <a:tr h="370840">
                <a:tc>
                  <a:txBody>
                    <a:bodyPr/>
                    <a:lstStyle/>
                    <a:p>
                      <a:r>
                        <a:rPr lang="tr-TR" dirty="0" smtClean="0"/>
                        <a:t>4</a:t>
                      </a:r>
                      <a:endParaRPr lang="tr-TR" dirty="0"/>
                    </a:p>
                  </a:txBody>
                  <a:tcPr/>
                </a:tc>
                <a:tc>
                  <a:txBody>
                    <a:bodyPr/>
                    <a:lstStyle/>
                    <a:p>
                      <a:r>
                        <a:rPr lang="tr-TR" dirty="0" smtClean="0"/>
                        <a:t>EMLAK KON.</a:t>
                      </a:r>
                      <a:endParaRPr lang="tr-TR" dirty="0"/>
                    </a:p>
                  </a:txBody>
                  <a:tcPr/>
                </a:tc>
                <a:tc>
                  <a:txBody>
                    <a:bodyPr/>
                    <a:lstStyle/>
                    <a:p>
                      <a:r>
                        <a:rPr lang="tr-TR" dirty="0" smtClean="0"/>
                        <a:t>4</a:t>
                      </a:r>
                      <a:endParaRPr lang="tr-TR" dirty="0"/>
                    </a:p>
                  </a:txBody>
                  <a:tcPr/>
                </a:tc>
                <a:tc>
                  <a:txBody>
                    <a:bodyPr/>
                    <a:lstStyle/>
                    <a:p>
                      <a:r>
                        <a:rPr lang="tr-TR" dirty="0" smtClean="0"/>
                        <a:t>HÜRRİYET</a:t>
                      </a:r>
                      <a:endParaRPr lang="tr-TR" dirty="0"/>
                    </a:p>
                  </a:txBody>
                  <a:tcPr/>
                </a:tc>
                <a:tc>
                  <a:txBody>
                    <a:bodyPr/>
                    <a:lstStyle/>
                    <a:p>
                      <a:r>
                        <a:rPr lang="tr-TR" dirty="0" smtClean="0"/>
                        <a:t>4</a:t>
                      </a:r>
                      <a:endParaRPr lang="tr-TR" dirty="0"/>
                    </a:p>
                  </a:txBody>
                  <a:tcPr/>
                </a:tc>
                <a:tc>
                  <a:txBody>
                    <a:bodyPr/>
                    <a:lstStyle/>
                    <a:p>
                      <a:r>
                        <a:rPr lang="tr-TR" dirty="0" smtClean="0"/>
                        <a:t>ÜLKEM</a:t>
                      </a:r>
                      <a:endParaRPr lang="tr-TR" dirty="0"/>
                    </a:p>
                  </a:txBody>
                  <a:tcPr/>
                </a:tc>
                <a:tc>
                  <a:txBody>
                    <a:bodyPr/>
                    <a:lstStyle/>
                    <a:p>
                      <a:r>
                        <a:rPr lang="tr-TR" dirty="0" smtClean="0"/>
                        <a:t>4</a:t>
                      </a:r>
                      <a:endParaRPr lang="tr-TR" dirty="0"/>
                    </a:p>
                  </a:txBody>
                  <a:tcPr/>
                </a:tc>
                <a:tc>
                  <a:txBody>
                    <a:bodyPr/>
                    <a:lstStyle/>
                    <a:p>
                      <a:r>
                        <a:rPr lang="tr-TR" dirty="0" smtClean="0"/>
                        <a:t>ŞEHİT İLKER </a:t>
                      </a:r>
                      <a:endParaRPr lang="tr-TR" dirty="0"/>
                    </a:p>
                  </a:txBody>
                  <a:tcPr/>
                </a:tc>
              </a:tr>
              <a:tr h="370840">
                <a:tc>
                  <a:txBody>
                    <a:bodyPr/>
                    <a:lstStyle/>
                    <a:p>
                      <a:r>
                        <a:rPr lang="tr-TR" dirty="0" smtClean="0"/>
                        <a:t>5</a:t>
                      </a:r>
                      <a:endParaRPr lang="tr-TR" dirty="0"/>
                    </a:p>
                  </a:txBody>
                  <a:tcPr/>
                </a:tc>
                <a:tc>
                  <a:txBody>
                    <a:bodyPr/>
                    <a:lstStyle/>
                    <a:p>
                      <a:r>
                        <a:rPr lang="tr-TR" dirty="0" smtClean="0"/>
                        <a:t>CUMHURİYET</a:t>
                      </a:r>
                      <a:endParaRPr lang="tr-TR" dirty="0"/>
                    </a:p>
                  </a:txBody>
                  <a:tcPr/>
                </a:tc>
                <a:tc>
                  <a:txBody>
                    <a:bodyPr/>
                    <a:lstStyle/>
                    <a:p>
                      <a:r>
                        <a:rPr lang="tr-TR" dirty="0" smtClean="0"/>
                        <a:t>5</a:t>
                      </a:r>
                      <a:endParaRPr lang="tr-TR" dirty="0"/>
                    </a:p>
                  </a:txBody>
                  <a:tcPr/>
                </a:tc>
                <a:tc>
                  <a:txBody>
                    <a:bodyPr/>
                    <a:lstStyle/>
                    <a:p>
                      <a:r>
                        <a:rPr lang="tr-TR" dirty="0" smtClean="0"/>
                        <a:t>FEVZİ ÇAKMAK</a:t>
                      </a:r>
                      <a:endParaRPr lang="tr-TR" dirty="0"/>
                    </a:p>
                  </a:txBody>
                  <a:tcPr/>
                </a:tc>
                <a:tc>
                  <a:txBody>
                    <a:bodyPr/>
                    <a:lstStyle/>
                    <a:p>
                      <a:r>
                        <a:rPr lang="tr-TR" dirty="0" smtClean="0"/>
                        <a:t>5</a:t>
                      </a:r>
                      <a:endParaRPr lang="tr-TR" dirty="0"/>
                    </a:p>
                  </a:txBody>
                  <a:tcPr/>
                </a:tc>
                <a:tc>
                  <a:txBody>
                    <a:bodyPr/>
                    <a:lstStyle/>
                    <a:p>
                      <a:r>
                        <a:rPr lang="tr-TR" dirty="0" smtClean="0"/>
                        <a:t>EŞREF BEY</a:t>
                      </a:r>
                      <a:endParaRPr lang="tr-TR" dirty="0"/>
                    </a:p>
                  </a:txBody>
                  <a:tcPr/>
                </a:tc>
                <a:tc>
                  <a:txBody>
                    <a:bodyPr/>
                    <a:lstStyle/>
                    <a:p>
                      <a:endParaRPr lang="tr-TR" dirty="0"/>
                    </a:p>
                  </a:txBody>
                  <a:tcPr/>
                </a:tc>
                <a:tc>
                  <a:txBody>
                    <a:bodyPr/>
                    <a:lstStyle/>
                    <a:p>
                      <a:endParaRPr lang="tr-TR" dirty="0"/>
                    </a:p>
                  </a:txBody>
                  <a:tcPr/>
                </a:tc>
              </a:tr>
            </a:tbl>
          </a:graphicData>
        </a:graphic>
      </p:graphicFrame>
      <p:sp>
        <p:nvSpPr>
          <p:cNvPr id="6" name="1 Başlık"/>
          <p:cNvSpPr txBox="1">
            <a:spLocks/>
          </p:cNvSpPr>
          <p:nvPr/>
        </p:nvSpPr>
        <p:spPr>
          <a:xfrm>
            <a:off x="870640" y="2852936"/>
            <a:ext cx="8229600" cy="2952328"/>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A1-A3	A2-A4	A5 (KURAYLA</a:t>
            </a:r>
            <a:r>
              <a:rPr kumimoji="0" lang="tr-TR" sz="3200" b="0" i="0" u="none" strike="noStrike" kern="1200" cap="none" spc="0" normalizeH="0" noProof="0" dirty="0" smtClean="0">
                <a:ln>
                  <a:noFill/>
                </a:ln>
                <a:solidFill>
                  <a:schemeClr val="tx1"/>
                </a:solidFill>
                <a:effectLst/>
                <a:uLnTx/>
                <a:uFillTx/>
                <a:latin typeface="+mj-lt"/>
                <a:ea typeface="+mj-ea"/>
                <a:cs typeface="+mj-cs"/>
              </a:rPr>
              <a:t> ÇIKAR)</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B1-B3	B2-B4	B5 (KURAYLA ÇIKAR)</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C1-C3	C2-C4	C5 (KURAYLA ÇIKAR)</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D1-D3	D2-D4	</a:t>
            </a:r>
            <a:r>
              <a:rPr lang="tr-TR" sz="3200" dirty="0" smtClean="0">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YARI FİNAL</a:t>
            </a:r>
            <a:r>
              <a:rPr lang="tr-TR" sz="3200" baseline="0" dirty="0" smtClean="0">
                <a:latin typeface="+mj-lt"/>
                <a:ea typeface="+mj-ea"/>
                <a:cs typeface="+mj-cs"/>
              </a:rPr>
              <a:t>:	A&amp;B		C&amp;D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71400"/>
            <a:ext cx="8229600" cy="1143000"/>
          </a:xfrm>
        </p:spPr>
        <p:txBody>
          <a:bodyPr>
            <a:normAutofit/>
          </a:bodyPr>
          <a:lstStyle/>
          <a:p>
            <a:r>
              <a:rPr lang="tr-TR" sz="3600" b="1" dirty="0" smtClean="0">
                <a:latin typeface="Bahnschrift" pitchFamily="34" charset="0"/>
              </a:rPr>
              <a:t>4. SINIFLAR FİKSTÜRÜ</a:t>
            </a:r>
            <a:endParaRPr lang="tr-TR" sz="3600" b="1" dirty="0">
              <a:latin typeface="Bahnschrift" pitchFamily="34" charset="0"/>
            </a:endParaRPr>
          </a:p>
        </p:txBody>
      </p:sp>
      <p:graphicFrame>
        <p:nvGraphicFramePr>
          <p:cNvPr id="5" name="3 İçerik Yer Tutucusu"/>
          <p:cNvGraphicFramePr>
            <a:graphicFrameLocks noGrp="1"/>
          </p:cNvGraphicFramePr>
          <p:nvPr>
            <p:ph idx="4294967295"/>
            <p:extLst>
              <p:ext uri="{D42A27DB-BD31-4B8C-83A1-F6EECF244321}">
                <p14:modId xmlns:p14="http://schemas.microsoft.com/office/powerpoint/2010/main" xmlns="" val="1162212620"/>
              </p:ext>
            </p:extLst>
          </p:nvPr>
        </p:nvGraphicFramePr>
        <p:xfrm>
          <a:off x="395536" y="620688"/>
          <a:ext cx="8229600" cy="2219960"/>
        </p:xfrm>
        <a:graphic>
          <a:graphicData uri="http://schemas.openxmlformats.org/drawingml/2006/table">
            <a:tbl>
              <a:tblPr firstRow="1" bandRow="1">
                <a:tableStyleId>{5C22544A-7EE6-4342-B048-85BDC9FD1C3A}</a:tableStyleId>
              </a:tblPr>
              <a:tblGrid>
                <a:gridCol w="370384"/>
                <a:gridCol w="1687016"/>
                <a:gridCol w="401216"/>
                <a:gridCol w="1656184"/>
                <a:gridCol w="432048"/>
                <a:gridCol w="1625352"/>
                <a:gridCol w="390872"/>
                <a:gridCol w="1666528"/>
              </a:tblGrid>
              <a:tr h="270232">
                <a:tc>
                  <a:txBody>
                    <a:bodyPr/>
                    <a:lstStyle/>
                    <a:p>
                      <a:endParaRPr lang="tr-TR" dirty="0"/>
                    </a:p>
                  </a:txBody>
                  <a:tcPr/>
                </a:tc>
                <a:tc>
                  <a:txBody>
                    <a:bodyPr/>
                    <a:lstStyle/>
                    <a:p>
                      <a:pPr algn="ctr"/>
                      <a:r>
                        <a:rPr lang="tr-TR" dirty="0" smtClean="0"/>
                        <a:t>A</a:t>
                      </a:r>
                      <a:endParaRPr lang="tr-TR" dirty="0"/>
                    </a:p>
                  </a:txBody>
                  <a:tcPr/>
                </a:tc>
                <a:tc>
                  <a:txBody>
                    <a:bodyPr/>
                    <a:lstStyle/>
                    <a:p>
                      <a:endParaRPr lang="tr-TR"/>
                    </a:p>
                  </a:txBody>
                  <a:tcPr/>
                </a:tc>
                <a:tc>
                  <a:txBody>
                    <a:bodyPr/>
                    <a:lstStyle/>
                    <a:p>
                      <a:pPr algn="ctr"/>
                      <a:r>
                        <a:rPr lang="tr-TR" dirty="0" smtClean="0"/>
                        <a:t>B</a:t>
                      </a:r>
                      <a:endParaRPr lang="tr-TR" dirty="0"/>
                    </a:p>
                  </a:txBody>
                  <a:tcPr/>
                </a:tc>
                <a:tc>
                  <a:txBody>
                    <a:bodyPr/>
                    <a:lstStyle/>
                    <a:p>
                      <a:endParaRPr lang="tr-TR"/>
                    </a:p>
                  </a:txBody>
                  <a:tcPr/>
                </a:tc>
                <a:tc>
                  <a:txBody>
                    <a:bodyPr/>
                    <a:lstStyle/>
                    <a:p>
                      <a:pPr algn="ctr"/>
                      <a:r>
                        <a:rPr lang="tr-TR" dirty="0" smtClean="0"/>
                        <a:t>C</a:t>
                      </a:r>
                      <a:endParaRPr lang="tr-TR" dirty="0"/>
                    </a:p>
                  </a:txBody>
                  <a:tcPr/>
                </a:tc>
                <a:tc>
                  <a:txBody>
                    <a:bodyPr/>
                    <a:lstStyle/>
                    <a:p>
                      <a:endParaRPr lang="tr-TR"/>
                    </a:p>
                  </a:txBody>
                  <a:tcPr/>
                </a:tc>
                <a:tc>
                  <a:txBody>
                    <a:bodyPr/>
                    <a:lstStyle/>
                    <a:p>
                      <a:pPr algn="ctr"/>
                      <a:r>
                        <a:rPr lang="tr-TR" dirty="0" smtClean="0"/>
                        <a:t>D</a:t>
                      </a:r>
                      <a:endParaRPr lang="tr-TR" dirty="0"/>
                    </a:p>
                  </a:txBody>
                  <a:tcPr/>
                </a:tc>
              </a:tr>
              <a:tr h="370840">
                <a:tc>
                  <a:txBody>
                    <a:bodyPr/>
                    <a:lstStyle/>
                    <a:p>
                      <a:r>
                        <a:rPr lang="tr-TR" dirty="0" smtClean="0"/>
                        <a:t>1</a:t>
                      </a:r>
                      <a:endParaRPr lang="tr-TR" dirty="0"/>
                    </a:p>
                  </a:txBody>
                  <a:tcPr/>
                </a:tc>
                <a:tc>
                  <a:txBody>
                    <a:bodyPr/>
                    <a:lstStyle/>
                    <a:p>
                      <a:r>
                        <a:rPr lang="tr-TR" dirty="0" smtClean="0"/>
                        <a:t>İL GENEL MEC.</a:t>
                      </a:r>
                      <a:endParaRPr lang="tr-TR" dirty="0"/>
                    </a:p>
                  </a:txBody>
                  <a:tcPr/>
                </a:tc>
                <a:tc>
                  <a:txBody>
                    <a:bodyPr/>
                    <a:lstStyle/>
                    <a:p>
                      <a:r>
                        <a:rPr lang="tr-TR" dirty="0" smtClean="0"/>
                        <a:t>1</a:t>
                      </a:r>
                      <a:endParaRPr lang="tr-TR" dirty="0"/>
                    </a:p>
                  </a:txBody>
                  <a:tcPr/>
                </a:tc>
                <a:tc>
                  <a:txBody>
                    <a:bodyPr/>
                    <a:lstStyle/>
                    <a:p>
                      <a:r>
                        <a:rPr lang="tr-TR" dirty="0" smtClean="0"/>
                        <a:t>EĞİTİM VAKFI</a:t>
                      </a:r>
                      <a:endParaRPr lang="tr-TR" dirty="0"/>
                    </a:p>
                  </a:txBody>
                  <a:tcPr/>
                </a:tc>
                <a:tc>
                  <a:txBody>
                    <a:bodyPr/>
                    <a:lstStyle/>
                    <a:p>
                      <a:r>
                        <a:rPr lang="tr-TR" dirty="0" smtClean="0"/>
                        <a:t>1</a:t>
                      </a:r>
                      <a:endParaRPr lang="tr-TR" dirty="0"/>
                    </a:p>
                  </a:txBody>
                  <a:tcPr/>
                </a:tc>
                <a:tc>
                  <a:txBody>
                    <a:bodyPr/>
                    <a:lstStyle/>
                    <a:p>
                      <a:r>
                        <a:rPr lang="tr-TR" dirty="0" smtClean="0"/>
                        <a:t>ÜLKEM</a:t>
                      </a:r>
                      <a:endParaRPr lang="tr-TR" dirty="0"/>
                    </a:p>
                  </a:txBody>
                  <a:tcPr/>
                </a:tc>
                <a:tc>
                  <a:txBody>
                    <a:bodyPr/>
                    <a:lstStyle/>
                    <a:p>
                      <a:r>
                        <a:rPr lang="tr-TR" dirty="0" smtClean="0"/>
                        <a:t>1</a:t>
                      </a:r>
                      <a:endParaRPr lang="tr-TR" dirty="0"/>
                    </a:p>
                  </a:txBody>
                  <a:tcPr/>
                </a:tc>
                <a:tc>
                  <a:txBody>
                    <a:bodyPr/>
                    <a:lstStyle/>
                    <a:p>
                      <a:r>
                        <a:rPr lang="tr-TR" dirty="0" smtClean="0"/>
                        <a:t>MUSTAFA PAŞA</a:t>
                      </a:r>
                      <a:endParaRPr lang="tr-TR" dirty="0"/>
                    </a:p>
                  </a:txBody>
                  <a:tcPr/>
                </a:tc>
              </a:tr>
              <a:tr h="370840">
                <a:tc>
                  <a:txBody>
                    <a:bodyPr/>
                    <a:lstStyle/>
                    <a:p>
                      <a:r>
                        <a:rPr lang="tr-TR" dirty="0" smtClean="0"/>
                        <a:t>2</a:t>
                      </a:r>
                      <a:endParaRPr lang="tr-TR" dirty="0"/>
                    </a:p>
                  </a:txBody>
                  <a:tcPr/>
                </a:tc>
                <a:tc>
                  <a:txBody>
                    <a:bodyPr/>
                    <a:lstStyle/>
                    <a:p>
                      <a:r>
                        <a:rPr lang="tr-TR" dirty="0" smtClean="0"/>
                        <a:t>50. YIL</a:t>
                      </a:r>
                      <a:endParaRPr lang="tr-TR" dirty="0"/>
                    </a:p>
                  </a:txBody>
                  <a:tcPr/>
                </a:tc>
                <a:tc>
                  <a:txBody>
                    <a:bodyPr/>
                    <a:lstStyle/>
                    <a:p>
                      <a:r>
                        <a:rPr lang="tr-TR" dirty="0" smtClean="0"/>
                        <a:t>2</a:t>
                      </a:r>
                      <a:endParaRPr lang="tr-TR" dirty="0"/>
                    </a:p>
                  </a:txBody>
                  <a:tcPr/>
                </a:tc>
                <a:tc>
                  <a:txBody>
                    <a:bodyPr/>
                    <a:lstStyle/>
                    <a:p>
                      <a:r>
                        <a:rPr lang="tr-TR" dirty="0" smtClean="0"/>
                        <a:t>SULTAN AYHAN</a:t>
                      </a:r>
                      <a:endParaRPr lang="tr-TR" dirty="0"/>
                    </a:p>
                  </a:txBody>
                  <a:tcPr/>
                </a:tc>
                <a:tc>
                  <a:txBody>
                    <a:bodyPr/>
                    <a:lstStyle/>
                    <a:p>
                      <a:r>
                        <a:rPr lang="tr-TR" dirty="0" smtClean="0"/>
                        <a:t>2</a:t>
                      </a:r>
                      <a:endParaRPr lang="tr-TR" dirty="0"/>
                    </a:p>
                  </a:txBody>
                  <a:tcPr/>
                </a:tc>
                <a:tc>
                  <a:txBody>
                    <a:bodyPr/>
                    <a:lstStyle/>
                    <a:p>
                      <a:r>
                        <a:rPr lang="tr-TR" dirty="0" smtClean="0"/>
                        <a:t>EŞREF BEY</a:t>
                      </a:r>
                      <a:endParaRPr lang="tr-TR" dirty="0"/>
                    </a:p>
                  </a:txBody>
                  <a:tcPr/>
                </a:tc>
                <a:tc>
                  <a:txBody>
                    <a:bodyPr/>
                    <a:lstStyle/>
                    <a:p>
                      <a:r>
                        <a:rPr lang="tr-TR" dirty="0" smtClean="0"/>
                        <a:t>2</a:t>
                      </a:r>
                      <a:endParaRPr lang="tr-TR" dirty="0"/>
                    </a:p>
                  </a:txBody>
                  <a:tcPr/>
                </a:tc>
                <a:tc>
                  <a:txBody>
                    <a:bodyPr/>
                    <a:lstStyle/>
                    <a:p>
                      <a:r>
                        <a:rPr lang="tr-TR" dirty="0" smtClean="0"/>
                        <a:t>M. ALP TİRYAKİ</a:t>
                      </a:r>
                      <a:endParaRPr lang="tr-TR" dirty="0"/>
                    </a:p>
                  </a:txBody>
                  <a:tcPr/>
                </a:tc>
              </a:tr>
              <a:tr h="370840">
                <a:tc>
                  <a:txBody>
                    <a:bodyPr/>
                    <a:lstStyle/>
                    <a:p>
                      <a:r>
                        <a:rPr lang="tr-TR" dirty="0" smtClean="0"/>
                        <a:t>3</a:t>
                      </a:r>
                      <a:endParaRPr lang="tr-TR" dirty="0"/>
                    </a:p>
                  </a:txBody>
                  <a:tcPr/>
                </a:tc>
                <a:tc>
                  <a:txBody>
                    <a:bodyPr/>
                    <a:lstStyle/>
                    <a:p>
                      <a:r>
                        <a:rPr lang="tr-TR" dirty="0" smtClean="0"/>
                        <a:t>EMLAK KON.</a:t>
                      </a:r>
                      <a:endParaRPr lang="tr-TR" dirty="0"/>
                    </a:p>
                  </a:txBody>
                  <a:tcPr/>
                </a:tc>
                <a:tc>
                  <a:txBody>
                    <a:bodyPr/>
                    <a:lstStyle/>
                    <a:p>
                      <a:r>
                        <a:rPr lang="tr-TR" dirty="0" smtClean="0"/>
                        <a:t>3</a:t>
                      </a:r>
                      <a:endParaRPr lang="tr-TR" dirty="0"/>
                    </a:p>
                  </a:txBody>
                  <a:tcPr/>
                </a:tc>
                <a:tc>
                  <a:txBody>
                    <a:bodyPr/>
                    <a:lstStyle/>
                    <a:p>
                      <a:r>
                        <a:rPr lang="tr-TR" dirty="0" smtClean="0"/>
                        <a:t>M. AKİF ERSOY</a:t>
                      </a:r>
                      <a:endParaRPr lang="tr-TR" dirty="0"/>
                    </a:p>
                  </a:txBody>
                  <a:tcPr/>
                </a:tc>
                <a:tc>
                  <a:txBody>
                    <a:bodyPr/>
                    <a:lstStyle/>
                    <a:p>
                      <a:r>
                        <a:rPr lang="tr-TR" dirty="0" smtClean="0"/>
                        <a:t>3</a:t>
                      </a:r>
                      <a:endParaRPr lang="tr-TR" dirty="0"/>
                    </a:p>
                  </a:txBody>
                  <a:tcPr/>
                </a:tc>
                <a:tc>
                  <a:txBody>
                    <a:bodyPr/>
                    <a:lstStyle/>
                    <a:p>
                      <a:r>
                        <a:rPr lang="tr-TR" dirty="0" smtClean="0"/>
                        <a:t>ZAFER </a:t>
                      </a:r>
                      <a:endParaRPr lang="tr-TR" dirty="0"/>
                    </a:p>
                  </a:txBody>
                  <a:tcPr/>
                </a:tc>
                <a:tc>
                  <a:txBody>
                    <a:bodyPr/>
                    <a:lstStyle/>
                    <a:p>
                      <a:r>
                        <a:rPr lang="tr-TR" dirty="0" smtClean="0"/>
                        <a:t>3</a:t>
                      </a:r>
                      <a:endParaRPr lang="tr-TR" dirty="0"/>
                    </a:p>
                  </a:txBody>
                  <a:tcPr/>
                </a:tc>
                <a:tc>
                  <a:txBody>
                    <a:bodyPr/>
                    <a:lstStyle/>
                    <a:p>
                      <a:r>
                        <a:rPr lang="tr-TR" dirty="0" smtClean="0"/>
                        <a:t>YAHYA KEMAL</a:t>
                      </a:r>
                      <a:endParaRPr lang="tr-TR" dirty="0"/>
                    </a:p>
                  </a:txBody>
                  <a:tcPr/>
                </a:tc>
              </a:tr>
              <a:tr h="370840">
                <a:tc>
                  <a:txBody>
                    <a:bodyPr/>
                    <a:lstStyle/>
                    <a:p>
                      <a:r>
                        <a:rPr lang="tr-TR" dirty="0" smtClean="0"/>
                        <a:t>4</a:t>
                      </a:r>
                      <a:endParaRPr lang="tr-TR" dirty="0"/>
                    </a:p>
                  </a:txBody>
                  <a:tcPr/>
                </a:tc>
                <a:tc>
                  <a:txBody>
                    <a:bodyPr/>
                    <a:lstStyle/>
                    <a:p>
                      <a:r>
                        <a:rPr lang="tr-TR" dirty="0" smtClean="0"/>
                        <a:t>MUTLUKENT</a:t>
                      </a:r>
                      <a:endParaRPr lang="tr-TR" dirty="0"/>
                    </a:p>
                  </a:txBody>
                  <a:tcPr/>
                </a:tc>
                <a:tc>
                  <a:txBody>
                    <a:bodyPr/>
                    <a:lstStyle/>
                    <a:p>
                      <a:r>
                        <a:rPr lang="tr-TR" dirty="0" smtClean="0"/>
                        <a:t>4</a:t>
                      </a:r>
                      <a:endParaRPr lang="tr-TR" dirty="0"/>
                    </a:p>
                  </a:txBody>
                  <a:tcPr/>
                </a:tc>
                <a:tc>
                  <a:txBody>
                    <a:bodyPr/>
                    <a:lstStyle/>
                    <a:p>
                      <a:r>
                        <a:rPr lang="tr-TR" dirty="0" smtClean="0"/>
                        <a:t>HÜRRİYET </a:t>
                      </a:r>
                      <a:endParaRPr lang="tr-TR" dirty="0"/>
                    </a:p>
                  </a:txBody>
                  <a:tcPr/>
                </a:tc>
                <a:tc>
                  <a:txBody>
                    <a:bodyPr/>
                    <a:lstStyle/>
                    <a:p>
                      <a:r>
                        <a:rPr lang="tr-TR" dirty="0" smtClean="0"/>
                        <a:t>4</a:t>
                      </a:r>
                      <a:endParaRPr lang="tr-TR" dirty="0"/>
                    </a:p>
                  </a:txBody>
                  <a:tcPr/>
                </a:tc>
                <a:tc>
                  <a:txBody>
                    <a:bodyPr/>
                    <a:lstStyle/>
                    <a:p>
                      <a:r>
                        <a:rPr lang="tr-TR" dirty="0" smtClean="0"/>
                        <a:t>ATATÜRK</a:t>
                      </a:r>
                      <a:endParaRPr lang="tr-TR" dirty="0"/>
                    </a:p>
                  </a:txBody>
                  <a:tcPr/>
                </a:tc>
                <a:tc>
                  <a:txBody>
                    <a:bodyPr/>
                    <a:lstStyle/>
                    <a:p>
                      <a:r>
                        <a:rPr lang="tr-TR" dirty="0" smtClean="0"/>
                        <a:t>4</a:t>
                      </a:r>
                      <a:endParaRPr lang="tr-TR" dirty="0"/>
                    </a:p>
                  </a:txBody>
                  <a:tcPr/>
                </a:tc>
                <a:tc>
                  <a:txBody>
                    <a:bodyPr/>
                    <a:lstStyle/>
                    <a:p>
                      <a:r>
                        <a:rPr lang="tr-TR" dirty="0" smtClean="0"/>
                        <a:t>ORHAN GAZİ</a:t>
                      </a:r>
                      <a:endParaRPr lang="tr-TR" dirty="0"/>
                    </a:p>
                  </a:txBody>
                  <a:tcPr/>
                </a:tc>
              </a:tr>
              <a:tr h="370840">
                <a:tc>
                  <a:txBody>
                    <a:bodyPr/>
                    <a:lstStyle/>
                    <a:p>
                      <a:r>
                        <a:rPr lang="tr-TR" dirty="0" smtClean="0"/>
                        <a:t>5</a:t>
                      </a:r>
                      <a:endParaRPr lang="tr-TR" dirty="0"/>
                    </a:p>
                  </a:txBody>
                  <a:tcPr/>
                </a:tc>
                <a:tc>
                  <a:txBody>
                    <a:bodyPr/>
                    <a:lstStyle/>
                    <a:p>
                      <a:r>
                        <a:rPr lang="tr-TR" dirty="0" smtClean="0"/>
                        <a:t>AYŞE SIDIKA</a:t>
                      </a:r>
                      <a:endParaRPr lang="tr-TR" dirty="0"/>
                    </a:p>
                  </a:txBody>
                  <a:tcPr/>
                </a:tc>
                <a:tc>
                  <a:txBody>
                    <a:bodyPr/>
                    <a:lstStyle/>
                    <a:p>
                      <a:r>
                        <a:rPr lang="tr-TR" dirty="0" smtClean="0"/>
                        <a:t>5</a:t>
                      </a:r>
                      <a:endParaRPr lang="tr-TR" dirty="0"/>
                    </a:p>
                  </a:txBody>
                  <a:tcPr/>
                </a:tc>
                <a:tc>
                  <a:txBody>
                    <a:bodyPr/>
                    <a:lstStyle/>
                    <a:p>
                      <a:r>
                        <a:rPr lang="tr-TR" dirty="0" smtClean="0"/>
                        <a:t>ŞEHİT İLKER</a:t>
                      </a:r>
                      <a:endParaRPr lang="tr-TR" dirty="0"/>
                    </a:p>
                  </a:txBody>
                  <a:tcPr/>
                </a:tc>
                <a:tc>
                  <a:txBody>
                    <a:bodyPr/>
                    <a:lstStyle/>
                    <a:p>
                      <a:r>
                        <a:rPr lang="tr-TR" dirty="0" smtClean="0"/>
                        <a:t>5</a:t>
                      </a:r>
                      <a:endParaRPr lang="tr-TR" dirty="0"/>
                    </a:p>
                  </a:txBody>
                  <a:tcPr/>
                </a:tc>
                <a:tc>
                  <a:txBody>
                    <a:bodyPr/>
                    <a:lstStyle/>
                    <a:p>
                      <a:r>
                        <a:rPr lang="tr-TR" dirty="0" smtClean="0"/>
                        <a:t>FEVZİ ÇAKMAK</a:t>
                      </a:r>
                      <a:endParaRPr lang="tr-TR" dirty="0"/>
                    </a:p>
                  </a:txBody>
                  <a:tcPr/>
                </a:tc>
                <a:tc>
                  <a:txBody>
                    <a:bodyPr/>
                    <a:lstStyle/>
                    <a:p>
                      <a:endParaRPr lang="tr-TR" dirty="0"/>
                    </a:p>
                  </a:txBody>
                  <a:tcPr/>
                </a:tc>
                <a:tc>
                  <a:txBody>
                    <a:bodyPr/>
                    <a:lstStyle/>
                    <a:p>
                      <a:endParaRPr lang="tr-TR" dirty="0"/>
                    </a:p>
                  </a:txBody>
                  <a:tcPr/>
                </a:tc>
              </a:tr>
            </a:tbl>
          </a:graphicData>
        </a:graphic>
      </p:graphicFrame>
      <p:sp>
        <p:nvSpPr>
          <p:cNvPr id="4" name="1 Başlık"/>
          <p:cNvSpPr txBox="1">
            <a:spLocks/>
          </p:cNvSpPr>
          <p:nvPr/>
        </p:nvSpPr>
        <p:spPr>
          <a:xfrm>
            <a:off x="467544" y="3212976"/>
            <a:ext cx="8229600" cy="2448272"/>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3600" b="0" i="0"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defRPr/>
            </a:pPr>
            <a:r>
              <a:rPr kumimoji="0" lang="tr-TR" sz="3200" b="0" i="0" u="none" strike="noStrike" kern="1200" cap="none" spc="0" normalizeH="0" baseline="0" noProof="0" dirty="0" smtClean="0">
                <a:ln>
                  <a:noFill/>
                </a:ln>
                <a:solidFill>
                  <a:schemeClr val="tx1"/>
                </a:solidFill>
                <a:effectLst/>
                <a:uLnTx/>
                <a:uFillTx/>
                <a:latin typeface="+mj-lt"/>
                <a:ea typeface="+mj-ea"/>
                <a:cs typeface="+mj-cs"/>
              </a:rPr>
              <a:t>A1-A3	A2-A4	</a:t>
            </a:r>
            <a:r>
              <a:rPr lang="tr-TR" sz="3200" dirty="0" smtClean="0"/>
              <a:t> A5 (KURAYLA ÇIKAR)</a:t>
            </a:r>
            <a:endParaRPr kumimoji="0" lang="tr-TR" sz="3200" b="0" i="0" u="none" strike="noStrike" kern="1200" cap="none" spc="0" normalizeH="0" noProof="0" dirty="0" smtClean="0">
              <a:ln>
                <a:noFill/>
              </a:ln>
              <a:solidFill>
                <a:schemeClr val="tx1"/>
              </a:solidFill>
              <a:effectLst/>
              <a:uLnTx/>
              <a:uFillTx/>
              <a:latin typeface="+mj-lt"/>
              <a:ea typeface="+mj-ea"/>
              <a:cs typeface="+mj-cs"/>
            </a:endParaRPr>
          </a:p>
          <a:p>
            <a:pPr lvl="0">
              <a:spcBef>
                <a:spcPct val="0"/>
              </a:spcBef>
              <a:defRPr/>
            </a:pPr>
            <a:r>
              <a:rPr lang="tr-TR" sz="3200" baseline="0" dirty="0" smtClean="0">
                <a:latin typeface="+mj-lt"/>
                <a:ea typeface="+mj-ea"/>
                <a:cs typeface="+mj-cs"/>
              </a:rPr>
              <a:t>B1-B3	B2-B4	</a:t>
            </a:r>
            <a:r>
              <a:rPr lang="tr-TR" sz="3200" dirty="0" smtClean="0"/>
              <a:t> B5 (KURAYLA ÇIKAR)</a:t>
            </a:r>
            <a:endParaRPr lang="tr-TR" sz="3200" baseline="0" dirty="0" smtClean="0">
              <a:latin typeface="+mj-lt"/>
              <a:ea typeface="+mj-ea"/>
              <a:cs typeface="+mj-cs"/>
            </a:endParaRPr>
          </a:p>
          <a:p>
            <a:pPr lvl="0">
              <a:spcBef>
                <a:spcPct val="0"/>
              </a:spcBef>
              <a:defRPr/>
            </a:pPr>
            <a:r>
              <a:rPr lang="tr-TR" sz="3200" dirty="0" smtClean="0">
                <a:latin typeface="+mj-lt"/>
                <a:ea typeface="+mj-ea"/>
                <a:cs typeface="+mj-cs"/>
              </a:rPr>
              <a:t>C1-C3		C2-C4	</a:t>
            </a:r>
            <a:r>
              <a:rPr lang="tr-TR" sz="3200" dirty="0" smtClean="0"/>
              <a:t> 	 C5 (KURAYLA ÇIKAR)</a:t>
            </a:r>
            <a:endParaRPr lang="tr-TR" sz="3200" dirty="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tr-TR" sz="3200" baseline="0" dirty="0" smtClean="0">
                <a:latin typeface="+mj-lt"/>
                <a:ea typeface="+mj-ea"/>
                <a:cs typeface="+mj-cs"/>
              </a:rPr>
              <a:t>D1-D3	D2-D4	</a:t>
            </a:r>
            <a:r>
              <a:rPr lang="tr-TR" sz="3200" dirty="0" smtClean="0">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lang="tr-TR" sz="3200" dirty="0" smtClean="0">
                <a:latin typeface="+mj-lt"/>
                <a:ea typeface="+mj-ea"/>
                <a:cs typeface="+mj-cs"/>
              </a:rPr>
              <a:t>YARI FİNAL</a:t>
            </a:r>
            <a:r>
              <a:rPr lang="tr-TR" sz="3200" baseline="0" dirty="0" smtClean="0">
                <a:latin typeface="+mj-lt"/>
                <a:ea typeface="+mj-ea"/>
                <a:cs typeface="+mj-cs"/>
              </a:rPr>
              <a:t>:	A&amp;B		C&amp;D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tr-TR" sz="43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96752"/>
            <a:ext cx="8229600" cy="1368152"/>
          </a:xfrm>
        </p:spPr>
        <p:txBody>
          <a:bodyPr>
            <a:normAutofit fontScale="90000"/>
          </a:bodyPr>
          <a:lstStyle/>
          <a:p>
            <a:r>
              <a:rPr lang="tr-TR" b="1" dirty="0" smtClean="0">
                <a:latin typeface="Bahnschrift" pitchFamily="34" charset="0"/>
              </a:rPr>
              <a:t>PROJENİN HEDEF KİTLESİ</a:t>
            </a:r>
            <a:r>
              <a:rPr lang="tr-TR" dirty="0" smtClean="0"/>
              <a:t/>
            </a:r>
            <a:br>
              <a:rPr lang="tr-TR" dirty="0" smtClean="0"/>
            </a:br>
            <a:endParaRPr lang="tr-TR" dirty="0"/>
          </a:p>
        </p:txBody>
      </p:sp>
      <p:sp>
        <p:nvSpPr>
          <p:cNvPr id="3" name="2 İçerik Yer Tutucusu"/>
          <p:cNvSpPr>
            <a:spLocks noGrp="1"/>
          </p:cNvSpPr>
          <p:nvPr>
            <p:ph idx="1"/>
          </p:nvPr>
        </p:nvSpPr>
        <p:spPr>
          <a:xfrm>
            <a:off x="457200" y="2564904"/>
            <a:ext cx="8229600" cy="3561259"/>
          </a:xfrm>
        </p:spPr>
        <p:txBody>
          <a:bodyPr/>
          <a:lstStyle/>
          <a:p>
            <a:pPr>
              <a:buNone/>
            </a:pPr>
            <a:r>
              <a:rPr lang="tr-TR" dirty="0" smtClean="0"/>
              <a:t>		</a:t>
            </a:r>
            <a:r>
              <a:rPr lang="tr-TR" dirty="0" smtClean="0">
                <a:latin typeface="Bahnschrift" pitchFamily="34" charset="0"/>
              </a:rPr>
              <a:t>Kocaeli ili Gebze ilçesi tüm resmi ilkokul öğrencileri.</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b="1" dirty="0" smtClean="0">
                <a:latin typeface="Bahnschrift" pitchFamily="34" charset="0"/>
              </a:rPr>
              <a:t>PROJEYE KATILACAK OKULLAR</a:t>
            </a:r>
            <a:endParaRPr lang="tr-TR" b="1" dirty="0">
              <a:latin typeface="Bahnschrift" pitchFamily="34" charset="0"/>
            </a:endParaRPr>
          </a:p>
        </p:txBody>
      </p:sp>
      <p:sp>
        <p:nvSpPr>
          <p:cNvPr id="3" name="2 İçerik Yer Tutucusu"/>
          <p:cNvSpPr>
            <a:spLocks noGrp="1"/>
          </p:cNvSpPr>
          <p:nvPr>
            <p:ph idx="1"/>
          </p:nvPr>
        </p:nvSpPr>
        <p:spPr>
          <a:xfrm>
            <a:off x="467544" y="980728"/>
            <a:ext cx="8229600" cy="5184576"/>
          </a:xfrm>
        </p:spPr>
        <p:txBody>
          <a:bodyPr>
            <a:normAutofit fontScale="92500" lnSpcReduction="20000"/>
          </a:bodyPr>
          <a:lstStyle/>
          <a:p>
            <a:pPr>
              <a:buNone/>
            </a:pPr>
            <a:r>
              <a:rPr lang="tr-TR" dirty="0" smtClean="0">
                <a:latin typeface="Bahnschrift" pitchFamily="34" charset="0"/>
              </a:rPr>
              <a:t>1. AYŞE SIDIKA ALIŞAN İLKOKULU</a:t>
            </a:r>
          </a:p>
          <a:p>
            <a:pPr>
              <a:buNone/>
            </a:pPr>
            <a:r>
              <a:rPr lang="tr-TR" dirty="0" smtClean="0">
                <a:latin typeface="Bahnschrift" pitchFamily="34" charset="0"/>
              </a:rPr>
              <a:t>2. ATATÜRK İLKOKULU</a:t>
            </a:r>
          </a:p>
          <a:p>
            <a:pPr>
              <a:buNone/>
            </a:pPr>
            <a:r>
              <a:rPr lang="tr-TR" dirty="0" smtClean="0">
                <a:latin typeface="Bahnschrift" pitchFamily="34" charset="0"/>
              </a:rPr>
              <a:t>3. CUMHURİYET İLKOKULU*</a:t>
            </a:r>
          </a:p>
          <a:p>
            <a:pPr>
              <a:buNone/>
            </a:pPr>
            <a:r>
              <a:rPr lang="tr-TR" dirty="0" smtClean="0">
                <a:latin typeface="Bahnschrift" pitchFamily="34" charset="0"/>
              </a:rPr>
              <a:t>4. 50. YIL CHRYSLER İLKOKULU</a:t>
            </a:r>
          </a:p>
          <a:p>
            <a:pPr>
              <a:buNone/>
            </a:pPr>
            <a:r>
              <a:rPr lang="tr-TR" dirty="0" smtClean="0">
                <a:latin typeface="Bahnschrift" pitchFamily="34" charset="0"/>
              </a:rPr>
              <a:t>5. EŞREFBEY İLKOKULU</a:t>
            </a:r>
          </a:p>
          <a:p>
            <a:pPr>
              <a:buNone/>
            </a:pPr>
            <a:r>
              <a:rPr lang="tr-TR" dirty="0" smtClean="0">
                <a:latin typeface="Bahnschrift" pitchFamily="34" charset="0"/>
              </a:rPr>
              <a:t>6. FEVZİ ÇAKMAK İLKOKULU</a:t>
            </a:r>
          </a:p>
          <a:p>
            <a:pPr>
              <a:buNone/>
            </a:pPr>
            <a:r>
              <a:rPr lang="tr-TR" dirty="0" smtClean="0">
                <a:latin typeface="Bahnschrift" pitchFamily="34" charset="0"/>
              </a:rPr>
              <a:t>7. GEBZE EĞİTİM VAKFI İLKOKULU*</a:t>
            </a:r>
          </a:p>
          <a:p>
            <a:pPr>
              <a:buNone/>
            </a:pPr>
            <a:r>
              <a:rPr lang="tr-TR" dirty="0" smtClean="0">
                <a:latin typeface="Bahnschrift" pitchFamily="34" charset="0"/>
              </a:rPr>
              <a:t>8. GEBZE EMLAK KONUTLARI İLKOKULU</a:t>
            </a:r>
          </a:p>
          <a:p>
            <a:pPr>
              <a:buNone/>
            </a:pPr>
            <a:r>
              <a:rPr lang="tr-TR" dirty="0" smtClean="0">
                <a:latin typeface="Bahnschrift" pitchFamily="34" charset="0"/>
              </a:rPr>
              <a:t>9. HÜRRİYET İLKOKULU*</a:t>
            </a:r>
          </a:p>
          <a:p>
            <a:pPr>
              <a:buNone/>
            </a:pPr>
            <a:r>
              <a:rPr lang="tr-TR" dirty="0" smtClean="0">
                <a:latin typeface="Bahnschrift" pitchFamily="34" charset="0"/>
              </a:rPr>
              <a:t>10. İL GENEL MECLİSİ İLKOKULU</a:t>
            </a:r>
          </a:p>
          <a:p>
            <a:pPr>
              <a:buNone/>
            </a:pPr>
            <a:r>
              <a:rPr lang="tr-TR" dirty="0" smtClean="0">
                <a:latin typeface="Bahnschrift" pitchFamily="34" charset="0"/>
              </a:rPr>
              <a:t>11. MEHMET AKİF ERSOY İLKOKULU</a:t>
            </a:r>
          </a:p>
          <a:p>
            <a:pPr>
              <a:buNone/>
            </a:pPr>
            <a:endParaRPr lang="tr-TR" dirty="0" smtClean="0">
              <a:latin typeface="Bahnschrift" pitchFamily="34" charset="0"/>
            </a:endParaRP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80728"/>
            <a:ext cx="8229600" cy="4597971"/>
          </a:xfrm>
        </p:spPr>
        <p:txBody>
          <a:bodyPr>
            <a:normAutofit fontScale="92500" lnSpcReduction="20000"/>
          </a:bodyPr>
          <a:lstStyle/>
          <a:p>
            <a:pPr>
              <a:buNone/>
            </a:pPr>
            <a:r>
              <a:rPr lang="tr-TR" dirty="0" smtClean="0">
                <a:latin typeface="Bahnschrift" pitchFamily="34" charset="0"/>
              </a:rPr>
              <a:t>12. MEHMET ALP TİRYAKİOĞLU İLKOKULU </a:t>
            </a:r>
          </a:p>
          <a:p>
            <a:pPr>
              <a:buNone/>
            </a:pPr>
            <a:r>
              <a:rPr lang="tr-TR" dirty="0" smtClean="0">
                <a:latin typeface="Bahnschrift" pitchFamily="34" charset="0"/>
              </a:rPr>
              <a:t>13. MUSTAFA PAŞA İLKOKULU*</a:t>
            </a:r>
          </a:p>
          <a:p>
            <a:pPr>
              <a:buNone/>
            </a:pPr>
            <a:r>
              <a:rPr lang="tr-TR" dirty="0" smtClean="0">
                <a:latin typeface="Bahnschrift" pitchFamily="34" charset="0"/>
              </a:rPr>
              <a:t>14. MUTLUKENT İLKOKULU</a:t>
            </a:r>
          </a:p>
          <a:p>
            <a:pPr>
              <a:buNone/>
            </a:pPr>
            <a:r>
              <a:rPr lang="tr-TR" dirty="0" smtClean="0">
                <a:latin typeface="Bahnschrift" pitchFamily="34" charset="0"/>
              </a:rPr>
              <a:t>15. ORHANGAZİ İLKOKULU</a:t>
            </a:r>
          </a:p>
          <a:p>
            <a:pPr>
              <a:buNone/>
            </a:pPr>
            <a:r>
              <a:rPr lang="tr-TR" dirty="0" smtClean="0">
                <a:latin typeface="Bahnschrift" pitchFamily="34" charset="0"/>
              </a:rPr>
              <a:t>16. SULTAN AYHAN  İLKOKULU</a:t>
            </a:r>
          </a:p>
          <a:p>
            <a:pPr>
              <a:buNone/>
            </a:pPr>
            <a:r>
              <a:rPr lang="tr-TR" dirty="0" smtClean="0">
                <a:latin typeface="Bahnschrift" pitchFamily="34" charset="0"/>
              </a:rPr>
              <a:t>17. ŞEHİT İLKER AĞÇAY İLKOKULU</a:t>
            </a:r>
          </a:p>
          <a:p>
            <a:pPr>
              <a:buNone/>
            </a:pPr>
            <a:r>
              <a:rPr lang="tr-TR" dirty="0" smtClean="0">
                <a:latin typeface="Bahnschrift" pitchFamily="34" charset="0"/>
              </a:rPr>
              <a:t>18. TAVŞANLI İLKOKULU</a:t>
            </a:r>
          </a:p>
          <a:p>
            <a:pPr>
              <a:buNone/>
            </a:pPr>
            <a:r>
              <a:rPr lang="tr-TR" dirty="0" smtClean="0">
                <a:latin typeface="Bahnschrift" pitchFamily="34" charset="0"/>
              </a:rPr>
              <a:t>19. ÜLKEM İLKOKULU</a:t>
            </a:r>
          </a:p>
          <a:p>
            <a:pPr>
              <a:buNone/>
            </a:pPr>
            <a:r>
              <a:rPr lang="tr-TR" dirty="0" smtClean="0">
                <a:latin typeface="Bahnschrift" pitchFamily="34" charset="0"/>
              </a:rPr>
              <a:t>20. YAHYA KEMAL BEYATLI İLKOKULU</a:t>
            </a:r>
          </a:p>
          <a:p>
            <a:pPr>
              <a:buNone/>
            </a:pPr>
            <a:r>
              <a:rPr lang="tr-TR" dirty="0" smtClean="0">
                <a:latin typeface="Bahnschrift" pitchFamily="34" charset="0"/>
              </a:rPr>
              <a:t>21. ZAFER İLKOKULU</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Bahnschrift" pitchFamily="34" charset="0"/>
              </a:rPr>
              <a:t>PROJE KOMİSYONU</a:t>
            </a:r>
            <a:r>
              <a:rPr lang="tr-TR" dirty="0" smtClean="0"/>
              <a:t/>
            </a:r>
            <a:br>
              <a:rPr lang="tr-TR" dirty="0" smtClean="0"/>
            </a:br>
            <a:endParaRPr lang="tr-TR" dirty="0"/>
          </a:p>
        </p:txBody>
      </p:sp>
      <p:sp>
        <p:nvSpPr>
          <p:cNvPr id="3" name="2 İçerik Yer Tutucusu"/>
          <p:cNvSpPr>
            <a:spLocks noGrp="1"/>
          </p:cNvSpPr>
          <p:nvPr>
            <p:ph idx="1"/>
          </p:nvPr>
        </p:nvSpPr>
        <p:spPr>
          <a:xfrm>
            <a:off x="457200" y="1600200"/>
            <a:ext cx="8686800" cy="4525963"/>
          </a:xfrm>
        </p:spPr>
        <p:txBody>
          <a:bodyPr>
            <a:normAutofit lnSpcReduction="10000"/>
          </a:bodyPr>
          <a:lstStyle/>
          <a:p>
            <a:pPr>
              <a:buNone/>
            </a:pPr>
            <a:r>
              <a:rPr lang="tr-TR" b="1" dirty="0" smtClean="0"/>
              <a:t>Müdür Yardımcısı:	</a:t>
            </a:r>
            <a:r>
              <a:rPr lang="tr-TR" dirty="0" smtClean="0"/>
              <a:t>Hülya ÇINAR	</a:t>
            </a:r>
          </a:p>
          <a:p>
            <a:pPr>
              <a:buNone/>
            </a:pPr>
            <a:r>
              <a:rPr lang="tr-TR" b="1" dirty="0" smtClean="0"/>
              <a:t>Psikolojik Danışman:</a:t>
            </a:r>
            <a:r>
              <a:rPr lang="tr-TR" dirty="0" smtClean="0"/>
              <a:t>	Tülay ÇETİN			</a:t>
            </a:r>
          </a:p>
          <a:p>
            <a:pPr>
              <a:buNone/>
            </a:pPr>
            <a:r>
              <a:rPr lang="tr-TR" b="1" dirty="0" smtClean="0"/>
              <a:t>Psikolojik Danışman:</a:t>
            </a:r>
            <a:r>
              <a:rPr lang="tr-TR" dirty="0" smtClean="0"/>
              <a:t>	Hande YAMAN SAĞDIÇOĞLU	</a:t>
            </a:r>
          </a:p>
          <a:p>
            <a:pPr lvl="0">
              <a:buNone/>
            </a:pPr>
            <a:r>
              <a:rPr lang="tr-TR" b="1" dirty="0" smtClean="0"/>
              <a:t>1.Sınıflar:		</a:t>
            </a:r>
            <a:r>
              <a:rPr lang="tr-TR" dirty="0" smtClean="0"/>
              <a:t>Bahadır KETENCİ 		</a:t>
            </a:r>
          </a:p>
          <a:p>
            <a:pPr lvl="0">
              <a:buNone/>
            </a:pPr>
            <a:r>
              <a:rPr lang="tr-TR" b="1" dirty="0" smtClean="0"/>
              <a:t>2.Sınıflar:		</a:t>
            </a:r>
            <a:r>
              <a:rPr lang="tr-TR" dirty="0" smtClean="0"/>
              <a:t>Mehmet Şah POLAT</a:t>
            </a:r>
          </a:p>
          <a:p>
            <a:pPr lvl="0">
              <a:buNone/>
            </a:pPr>
            <a:r>
              <a:rPr lang="tr-TR" b="1" dirty="0" smtClean="0"/>
              <a:t>3.Sınıflar:		</a:t>
            </a:r>
            <a:r>
              <a:rPr lang="tr-TR" dirty="0" smtClean="0"/>
              <a:t>Yücel ARAÇ</a:t>
            </a:r>
          </a:p>
          <a:p>
            <a:pPr lvl="0">
              <a:buNone/>
            </a:pPr>
            <a:r>
              <a:rPr lang="tr-TR" b="1" dirty="0" smtClean="0"/>
              <a:t>4.Sınıflar: 		</a:t>
            </a:r>
            <a:r>
              <a:rPr lang="tr-TR" dirty="0" smtClean="0"/>
              <a:t> Nilgün MERİÇ</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Bahnschrift" pitchFamily="34" charset="0"/>
              </a:rPr>
              <a:t>TURNUVA TARİHLERİ</a:t>
            </a:r>
            <a:endParaRPr lang="tr-TR" b="1" dirty="0">
              <a:latin typeface="Bahnschrift" pitchFamily="34" charset="0"/>
            </a:endParaRPr>
          </a:p>
        </p:txBody>
      </p:sp>
      <p:sp>
        <p:nvSpPr>
          <p:cNvPr id="3" name="2 İçerik Yer Tutucusu"/>
          <p:cNvSpPr>
            <a:spLocks noGrp="1"/>
          </p:cNvSpPr>
          <p:nvPr>
            <p:ph idx="1"/>
          </p:nvPr>
        </p:nvSpPr>
        <p:spPr>
          <a:xfrm>
            <a:off x="467544" y="1196752"/>
            <a:ext cx="8507288" cy="5040560"/>
          </a:xfrm>
        </p:spPr>
        <p:txBody>
          <a:bodyPr>
            <a:normAutofit/>
          </a:bodyPr>
          <a:lstStyle/>
          <a:p>
            <a:pPr algn="ctr">
              <a:buNone/>
            </a:pPr>
            <a:r>
              <a:rPr lang="tr-TR" b="1" dirty="0" smtClean="0">
                <a:latin typeface="Bahnschrift" pitchFamily="34" charset="0"/>
              </a:rPr>
              <a:t>25 MART 2020 ÇARŞAMBA</a:t>
            </a:r>
          </a:p>
          <a:p>
            <a:pPr algn="ctr">
              <a:buNone/>
            </a:pPr>
            <a:r>
              <a:rPr lang="tr-TR" u="sng" dirty="0" smtClean="0">
                <a:latin typeface="Bahnschrift" pitchFamily="34" charset="0"/>
              </a:rPr>
              <a:t>ÇEYREK VE YARI FİNALLER</a:t>
            </a:r>
          </a:p>
          <a:p>
            <a:pPr>
              <a:buNone/>
            </a:pPr>
            <a:r>
              <a:rPr lang="tr-TR" dirty="0" smtClean="0">
                <a:latin typeface="Bahnschrift" pitchFamily="34" charset="0"/>
              </a:rPr>
              <a:t>SAAT: 09:30-11:30               1.VE 2. SINIFLAR</a:t>
            </a:r>
          </a:p>
          <a:p>
            <a:pPr>
              <a:buNone/>
            </a:pPr>
            <a:r>
              <a:rPr lang="tr-TR" dirty="0" smtClean="0">
                <a:latin typeface="Bahnschrift" pitchFamily="34" charset="0"/>
              </a:rPr>
              <a:t>SAAT: 11:30-13:30               3. VE 4. SINIFLAR</a:t>
            </a:r>
          </a:p>
          <a:p>
            <a:pPr algn="ctr">
              <a:buNone/>
            </a:pPr>
            <a:endParaRPr lang="tr-TR" u="sng" dirty="0" smtClean="0">
              <a:latin typeface="Bahnschrift" pitchFamily="34" charset="0"/>
            </a:endParaRPr>
          </a:p>
          <a:p>
            <a:pPr algn="ctr">
              <a:buNone/>
            </a:pPr>
            <a:r>
              <a:rPr lang="tr-TR" u="sng" dirty="0" smtClean="0">
                <a:latin typeface="Bahnschrift" pitchFamily="34" charset="0"/>
              </a:rPr>
              <a:t>FİNALLER</a:t>
            </a:r>
          </a:p>
          <a:p>
            <a:pPr>
              <a:buNone/>
            </a:pPr>
            <a:r>
              <a:rPr lang="tr-TR" dirty="0" smtClean="0">
                <a:latin typeface="Bahnschrift" pitchFamily="34" charset="0"/>
              </a:rPr>
              <a:t>SAAT: 14:00     1.2.3.4. SINIFLARIN FİNALLERİ</a:t>
            </a:r>
            <a:endParaRPr lang="tr-TR" dirty="0">
              <a:latin typeface="Bahnschrif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b="1" dirty="0" smtClean="0">
                <a:latin typeface="Bahnschrift" pitchFamily="34" charset="0"/>
              </a:rPr>
              <a:t>UYGULAMA ADIMLARI</a:t>
            </a:r>
            <a:endParaRPr lang="tr-TR" b="1" dirty="0">
              <a:latin typeface="Bahnschrift" pitchFamily="34" charset="0"/>
            </a:endParaRPr>
          </a:p>
        </p:txBody>
      </p:sp>
      <p:sp>
        <p:nvSpPr>
          <p:cNvPr id="3" name="2 İçerik Yer Tutucusu"/>
          <p:cNvSpPr>
            <a:spLocks noGrp="1"/>
          </p:cNvSpPr>
          <p:nvPr>
            <p:ph idx="1"/>
          </p:nvPr>
        </p:nvSpPr>
        <p:spPr>
          <a:xfrm>
            <a:off x="395536" y="908720"/>
            <a:ext cx="8229600" cy="4525963"/>
          </a:xfrm>
        </p:spPr>
        <p:txBody>
          <a:bodyPr>
            <a:normAutofit fontScale="85000" lnSpcReduction="20000"/>
          </a:bodyPr>
          <a:lstStyle/>
          <a:p>
            <a:pPr marL="514350" lvl="0" indent="-514350">
              <a:buAutoNum type="arabicPeriod"/>
            </a:pPr>
            <a:r>
              <a:rPr lang="tr-TR" dirty="0" smtClean="0">
                <a:latin typeface="Bahnschrift" pitchFamily="34" charset="0"/>
              </a:rPr>
              <a:t>Turnuvaya katılacak öğrenciler koordinatör öğretmenleriyle birlikte turnuva saatinden yarım saat önce turnuva alanında bulunacaklardır. </a:t>
            </a:r>
          </a:p>
          <a:p>
            <a:pPr marL="514350" lvl="0" indent="-514350" algn="ctr">
              <a:buNone/>
            </a:pPr>
            <a:r>
              <a:rPr lang="tr-TR" dirty="0" smtClean="0">
                <a:solidFill>
                  <a:srgbClr val="FF0000"/>
                </a:solidFill>
                <a:latin typeface="Bahnschrift" pitchFamily="34" charset="0"/>
              </a:rPr>
              <a:t>SAAT: 09:00            1. VE 2. SINIFLAR</a:t>
            </a:r>
          </a:p>
          <a:p>
            <a:pPr marL="514350" lvl="0" indent="-514350" algn="ctr">
              <a:buNone/>
            </a:pPr>
            <a:r>
              <a:rPr lang="tr-TR" dirty="0" smtClean="0">
                <a:solidFill>
                  <a:srgbClr val="FF0000"/>
                </a:solidFill>
                <a:latin typeface="Bahnschrift" pitchFamily="34" charset="0"/>
              </a:rPr>
              <a:t>SAAT: 11:00              3. VE 4. SINIFLAR</a:t>
            </a:r>
          </a:p>
          <a:p>
            <a:pPr marL="514350" lvl="0" indent="-514350" algn="ctr">
              <a:buNone/>
            </a:pPr>
            <a:r>
              <a:rPr lang="tr-TR" dirty="0" smtClean="0">
                <a:solidFill>
                  <a:srgbClr val="FF0000"/>
                </a:solidFill>
                <a:latin typeface="Bahnschrift" pitchFamily="34" charset="0"/>
              </a:rPr>
              <a:t>KONFERANS SALONU</a:t>
            </a:r>
          </a:p>
          <a:p>
            <a:pPr marL="514350" lvl="0" indent="-514350">
              <a:buNone/>
            </a:pPr>
            <a:r>
              <a:rPr lang="tr-TR" dirty="0" smtClean="0">
                <a:solidFill>
                  <a:srgbClr val="FF0000"/>
                </a:solidFill>
                <a:latin typeface="Bahnschrift" pitchFamily="34" charset="0"/>
              </a:rPr>
              <a:t>***Oyunlar başladıktan sonra 5 dakika içinde masada yerini almayan okul hükmen mağlup sayılır*** </a:t>
            </a:r>
          </a:p>
          <a:p>
            <a:pPr>
              <a:buNone/>
            </a:pPr>
            <a:r>
              <a:rPr lang="tr-TR" dirty="0" smtClean="0">
                <a:latin typeface="Bahnschrift" pitchFamily="34" charset="0"/>
              </a:rPr>
              <a:t>2. Turnuvaya öğrencilerle birlikte koordinatör öğretmen ve okul idarecileri katılabilir. </a:t>
            </a:r>
            <a:endParaRPr lang="tr-TR" dirty="0">
              <a:latin typeface="Bahnschrif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4850</TotalTime>
  <Words>975</Words>
  <Application>Microsoft Office PowerPoint</Application>
  <PresentationFormat>Ekran Gösterisi (4:3)</PresentationFormat>
  <Paragraphs>314</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EĞLENEREK OYNUYORUZ PROJESİ</vt:lpstr>
      <vt:lpstr>PROJENİN AMAÇLARI </vt:lpstr>
      <vt:lpstr>Slayt 3</vt:lpstr>
      <vt:lpstr>PROJENİN HEDEF KİTLESİ </vt:lpstr>
      <vt:lpstr>PROJEYE KATILACAK OKULLAR</vt:lpstr>
      <vt:lpstr>Slayt 6</vt:lpstr>
      <vt:lpstr>PROJE KOMİSYONU </vt:lpstr>
      <vt:lpstr>TURNUVA TARİHLERİ</vt:lpstr>
      <vt:lpstr>UYGULAMA ADIMLARI</vt:lpstr>
      <vt:lpstr>Slayt 10</vt:lpstr>
      <vt:lpstr>Slayt 11</vt:lpstr>
      <vt:lpstr>Slayt 12</vt:lpstr>
      <vt:lpstr>HAKEMLER</vt:lpstr>
      <vt:lpstr>HAKEMLER</vt:lpstr>
      <vt:lpstr>ÜÇ TAŞ OYUN KURALLARI </vt:lpstr>
      <vt:lpstr>Slayt 16</vt:lpstr>
      <vt:lpstr>DOKUZ TAŞ OYUN KURALLARI </vt:lpstr>
      <vt:lpstr>Slayt 18</vt:lpstr>
      <vt:lpstr>Slayt 19</vt:lpstr>
      <vt:lpstr>Slayt 20</vt:lpstr>
      <vt:lpstr>Slayt 21</vt:lpstr>
      <vt:lpstr>Slayt 22</vt:lpstr>
      <vt:lpstr>12 TAŞ OYUN KURALLARI </vt:lpstr>
      <vt:lpstr>Slayt 24</vt:lpstr>
      <vt:lpstr>Slayt 25</vt:lpstr>
      <vt:lpstr>Slayt 26</vt:lpstr>
      <vt:lpstr>Slayt 27</vt:lpstr>
      <vt:lpstr>Slayt 28</vt:lpstr>
      <vt:lpstr>Slayt 29</vt:lpstr>
      <vt:lpstr>FİNAL OYUNLARI</vt:lpstr>
      <vt:lpstr>ÖDÜLLER</vt:lpstr>
      <vt:lpstr>1. SINIFLAR FİKSTÜRÜ</vt:lpstr>
      <vt:lpstr>2. SINIFLAR FİKSTÜRÜ</vt:lpstr>
      <vt:lpstr>3. SINIFLAR FİKSTÜRÜ</vt:lpstr>
      <vt:lpstr>4. SINIFLAR FİKSTÜRÜ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EĞLENEREK OYNUYORUZ PROJESİ</dc:title>
  <dc:creator>rehberlik</dc:creator>
  <cp:lastModifiedBy>KROMAN ÇELİK İO---3</cp:lastModifiedBy>
  <cp:revision>124</cp:revision>
  <dcterms:created xsi:type="dcterms:W3CDTF">2019-02-06T10:47:29Z</dcterms:created>
  <dcterms:modified xsi:type="dcterms:W3CDTF">2020-02-13T06:11:50Z</dcterms:modified>
</cp:coreProperties>
</file>